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34"/>
  </p:notesMasterIdLst>
  <p:sldIdLst>
    <p:sldId id="287" r:id="rId6"/>
    <p:sldId id="258"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37" autoAdjust="0"/>
    <p:restoredTop sz="80969" autoAdjust="0"/>
  </p:normalViewPr>
  <p:slideViewPr>
    <p:cSldViewPr snapToGrid="0" showGuides="1">
      <p:cViewPr varScale="1">
        <p:scale>
          <a:sx n="74" d="100"/>
          <a:sy n="74" d="100"/>
        </p:scale>
        <p:origin x="-90" y="-306"/>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Par source en progrès, on entend des forêts </a:t>
            </a:r>
            <a:r>
              <a:rPr lang="fr-FR" baseline="0" noProof="0" dirty="0" smtClean="0"/>
              <a:t>qui répondent aux exigences d’origine légale et de conformité légale (en fonction de la définition des systèmes), mais qui ne sont pas encore certifiées. Elles s’efforcent d’obtenir la certification. À titre d’exemples, citons TFT, GFTN. Ces systèmes de transition fixent des exigences minimales d’entrée, ainsi que des étapes et des objectifs à atteindre. Par exemple, les membres du réseau GFTN doivent obtenir la certification FSC dans un délai de 5 ans après leur adhésion. </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2089155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3900416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a:p>
        </p:txBody>
      </p:sp>
    </p:spTree>
    <p:extLst>
      <p:ext uri="{BB962C8B-B14F-4D97-AF65-F5344CB8AC3E}">
        <p14:creationId xmlns:p14="http://schemas.microsoft.com/office/powerpoint/2010/main" val="231851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xfrm>
            <a:off x="90488" y="744538"/>
            <a:ext cx="6616700" cy="3722687"/>
          </a:xfrm>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i="0" noProof="0" dirty="0" smtClean="0">
                <a:latin typeface="Arial" panose="020B0604020202020204" pitchFamily="34" charset="0"/>
              </a:rPr>
              <a:t>Un acteur à chaque stade</a:t>
            </a:r>
          </a:p>
        </p:txBody>
      </p:sp>
    </p:spTree>
    <p:extLst>
      <p:ext uri="{BB962C8B-B14F-4D97-AF65-F5344CB8AC3E}">
        <p14:creationId xmlns:p14="http://schemas.microsoft.com/office/powerpoint/2010/main" val="262785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Plusieurs acteurs à chaque stade de la chaîne d’approvisionnement ;</a:t>
            </a:r>
            <a:r>
              <a:rPr lang="fr-FR" i="0" baseline="0" noProof="0" dirty="0" smtClean="0"/>
              <a:t> traçabilité plus difficile en raison des risques de mélange et/ou de substitution</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849610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16</a:t>
            </a:fld>
            <a:endParaRPr lang="en-GB"/>
          </a:p>
        </p:txBody>
      </p:sp>
    </p:spTree>
    <p:extLst>
      <p:ext uri="{BB962C8B-B14F-4D97-AF65-F5344CB8AC3E}">
        <p14:creationId xmlns:p14="http://schemas.microsoft.com/office/powerpoint/2010/main" val="14049151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1" noProof="0" dirty="0" smtClean="0"/>
              <a:t>Photo ajoutée</a:t>
            </a:r>
            <a:endParaRPr lang="fr-FR" i="1"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17</a:t>
            </a:fld>
            <a:endParaRPr lang="en-GB"/>
          </a:p>
        </p:txBody>
      </p:sp>
    </p:spTree>
    <p:extLst>
      <p:ext uri="{BB962C8B-B14F-4D97-AF65-F5344CB8AC3E}">
        <p14:creationId xmlns:p14="http://schemas.microsoft.com/office/powerpoint/2010/main" val="3032271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B8988EFB-BE8A-4A9F-AF94-76CA499D1554}" type="slidenum">
              <a:rPr lang="en-US" sz="1200"/>
              <a:pPr algn="r"/>
              <a:t>18</a:t>
            </a:fld>
            <a:endParaRPr lang="en-US" sz="1200"/>
          </a:p>
        </p:txBody>
      </p:sp>
      <p:sp>
        <p:nvSpPr>
          <p:cNvPr id="214019" name="Rectangle 2"/>
          <p:cNvSpPr>
            <a:spLocks noGrp="1" noRot="1" noChangeAspect="1" noChangeArrowheads="1" noTextEdit="1"/>
          </p:cNvSpPr>
          <p:nvPr>
            <p:ph type="sldImg"/>
          </p:nvPr>
        </p:nvSpPr>
        <p:spPr>
          <a:ln/>
        </p:spPr>
      </p:sp>
      <p:sp>
        <p:nvSpPr>
          <p:cNvPr id="214020" name="Rectangle 3"/>
          <p:cNvSpPr>
            <a:spLocks noGrp="1" noChangeArrowheads="1"/>
          </p:cNvSpPr>
          <p:nvPr>
            <p:ph type="body" idx="1"/>
          </p:nvPr>
        </p:nvSpPr>
        <p:spPr>
          <a:noFill/>
          <a:ln/>
        </p:spPr>
        <p:txBody>
          <a:bodyPr/>
          <a:lstStyle/>
          <a:p>
            <a:pPr eaLnBrk="1" hangingPunct="1"/>
            <a:r>
              <a:rPr lang="fr-FR" noProof="0" dirty="0" smtClean="0"/>
              <a:t>Dans la forêt</a:t>
            </a:r>
          </a:p>
        </p:txBody>
      </p:sp>
    </p:spTree>
    <p:extLst>
      <p:ext uri="{BB962C8B-B14F-4D97-AF65-F5344CB8AC3E}">
        <p14:creationId xmlns:p14="http://schemas.microsoft.com/office/powerpoint/2010/main" val="3998571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DD22D35B-1526-41F8-8EFE-88A767D55C22}" type="slidenum">
              <a:rPr lang="en-US" sz="1200"/>
              <a:pPr algn="r"/>
              <a:t>19</a:t>
            </a:fld>
            <a:endParaRPr lang="en-US" sz="1200"/>
          </a:p>
        </p:txBody>
      </p:sp>
      <p:sp>
        <p:nvSpPr>
          <p:cNvPr id="215043" name="Rectangle 2"/>
          <p:cNvSpPr>
            <a:spLocks noGrp="1" noRot="1" noChangeAspect="1" noChangeArrowheads="1" noTextEdit="1"/>
          </p:cNvSpPr>
          <p:nvPr>
            <p:ph type="sldImg"/>
          </p:nvPr>
        </p:nvSpPr>
        <p:spPr>
          <a:ln/>
        </p:spPr>
      </p:sp>
      <p:sp>
        <p:nvSpPr>
          <p:cNvPr id="215044" name="Rectangle 3"/>
          <p:cNvSpPr>
            <a:spLocks noGrp="1" noChangeArrowheads="1"/>
          </p:cNvSpPr>
          <p:nvPr>
            <p:ph type="body" idx="1"/>
          </p:nvPr>
        </p:nvSpPr>
        <p:spPr>
          <a:noFill/>
          <a:ln/>
        </p:spPr>
        <p:txBody>
          <a:bodyPr/>
          <a:lstStyle/>
          <a:p>
            <a:pPr eaLnBrk="1" hangingPunct="1"/>
            <a:r>
              <a:rPr lang="en-GB" dirty="0" smtClean="0"/>
              <a:t>Transport</a:t>
            </a:r>
          </a:p>
        </p:txBody>
      </p:sp>
    </p:spTree>
    <p:extLst>
      <p:ext uri="{BB962C8B-B14F-4D97-AF65-F5344CB8AC3E}">
        <p14:creationId xmlns:p14="http://schemas.microsoft.com/office/powerpoint/2010/main" val="38510066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350BED7C-305E-4E13-8031-641F682A2C28}" type="slidenum">
              <a:rPr lang="en-US" sz="1200"/>
              <a:pPr algn="r"/>
              <a:t>20</a:t>
            </a:fld>
            <a:endParaRPr lang="en-US" sz="1200"/>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noFill/>
          <a:ln/>
        </p:spPr>
        <p:txBody>
          <a:bodyPr/>
          <a:lstStyle/>
          <a:p>
            <a:pPr eaLnBrk="1" hangingPunct="1"/>
            <a:r>
              <a:rPr lang="fr-FR" noProof="0" dirty="0" smtClean="0"/>
              <a:t>Usines</a:t>
            </a:r>
          </a:p>
        </p:txBody>
      </p:sp>
    </p:spTree>
    <p:extLst>
      <p:ext uri="{BB962C8B-B14F-4D97-AF65-F5344CB8AC3E}">
        <p14:creationId xmlns:p14="http://schemas.microsoft.com/office/powerpoint/2010/main" val="628601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txBox="1">
            <a:spLocks noGrp="1" noChangeArrowheads="1"/>
          </p:cNvSpPr>
          <p:nvPr/>
        </p:nvSpPr>
        <p:spPr bwMode="auto">
          <a:xfrm>
            <a:off x="3776663" y="9429750"/>
            <a:ext cx="2890837" cy="496888"/>
          </a:xfrm>
          <a:prstGeom prst="rect">
            <a:avLst/>
          </a:prstGeom>
          <a:noFill/>
          <a:ln w="9525">
            <a:noFill/>
            <a:miter lim="800000"/>
            <a:headEnd/>
            <a:tailEnd/>
          </a:ln>
        </p:spPr>
        <p:txBody>
          <a:bodyPr anchor="b"/>
          <a:lstStyle/>
          <a:p>
            <a:pPr algn="r"/>
            <a:fld id="{8D938F85-731F-4CA3-AF78-3FC60CCD3AFA}" type="slidenum">
              <a:rPr lang="en-US" sz="1200"/>
              <a:pPr algn="r"/>
              <a:t>21</a:t>
            </a:fld>
            <a:endParaRPr lang="en-US" sz="1200"/>
          </a:p>
        </p:txBody>
      </p:sp>
      <p:sp>
        <p:nvSpPr>
          <p:cNvPr id="218115" name="Rectangle 2"/>
          <p:cNvSpPr>
            <a:spLocks noGrp="1" noRot="1" noChangeAspect="1" noChangeArrowheads="1" noTextEdit="1"/>
          </p:cNvSpPr>
          <p:nvPr>
            <p:ph type="sldImg"/>
          </p:nvPr>
        </p:nvSpPr>
        <p:spPr>
          <a:ln/>
        </p:spPr>
      </p:sp>
      <p:sp>
        <p:nvSpPr>
          <p:cNvPr id="218116" name="Rectangle 3"/>
          <p:cNvSpPr>
            <a:spLocks noGrp="1" noChangeArrowheads="1"/>
          </p:cNvSpPr>
          <p:nvPr>
            <p:ph type="body" idx="1"/>
          </p:nvPr>
        </p:nvSpPr>
        <p:spPr>
          <a:noFill/>
          <a:ln/>
        </p:spPr>
        <p:txBody>
          <a:bodyPr/>
          <a:lstStyle/>
          <a:p>
            <a:pPr eaLnBrk="1" hangingPunct="1"/>
            <a:r>
              <a:rPr lang="fr-FR" noProof="0" dirty="0" smtClean="0"/>
              <a:t>Expédition/</a:t>
            </a:r>
            <a:r>
              <a:rPr lang="fr-FR" baseline="0" noProof="0" dirty="0" smtClean="0"/>
              <a:t> exportation</a:t>
            </a:r>
            <a:endParaRPr lang="fr-FR" noProof="0" dirty="0" smtClean="0"/>
          </a:p>
        </p:txBody>
      </p:sp>
    </p:spTree>
    <p:extLst>
      <p:ext uri="{BB962C8B-B14F-4D97-AF65-F5344CB8AC3E}">
        <p14:creationId xmlns:p14="http://schemas.microsoft.com/office/powerpoint/2010/main" val="29133239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26</a:t>
            </a:fld>
            <a:endParaRPr lang="en-GB"/>
          </a:p>
        </p:txBody>
      </p:sp>
    </p:spTree>
    <p:extLst>
      <p:ext uri="{BB962C8B-B14F-4D97-AF65-F5344CB8AC3E}">
        <p14:creationId xmlns:p14="http://schemas.microsoft.com/office/powerpoint/2010/main" val="258925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27</a:t>
            </a:fld>
            <a:endParaRPr lang="en-GB"/>
          </a:p>
        </p:txBody>
      </p:sp>
    </p:spTree>
    <p:extLst>
      <p:ext uri="{BB962C8B-B14F-4D97-AF65-F5344CB8AC3E}">
        <p14:creationId xmlns:p14="http://schemas.microsoft.com/office/powerpoint/2010/main" val="21978096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28</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Deux composantes :</a:t>
            </a:r>
          </a:p>
          <a:p>
            <a:r>
              <a:rPr lang="fr-FR" noProof="0" dirty="0" smtClean="0"/>
              <a:t>Gestion forestière : </a:t>
            </a:r>
            <a:r>
              <a:rPr lang="fr-FR" sz="1200" dirty="0" smtClean="0"/>
              <a:t>la forêt dans laquelle le bois a été récolté est-elle gérée légalement ou durablement ?</a:t>
            </a:r>
            <a:endParaRPr lang="fr-FR" noProof="0" dirty="0" smtClean="0"/>
          </a:p>
          <a:p>
            <a:r>
              <a:rPr lang="fr-FR" noProof="0" dirty="0" smtClean="0"/>
              <a:t>Contrôle de la chaîne d’approvisionnement : </a:t>
            </a:r>
            <a:r>
              <a:rPr lang="fr-FR" sz="1200" dirty="0" smtClean="0"/>
              <a:t>quels contrôles sont en place pour s’assurer que le bois provient réellement d’une source légale ou durable et qu’il n’a pas été mélangé avec ou remplacé par d’autre bois ? </a:t>
            </a:r>
            <a:endParaRPr lang="fr-FR"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noProof="0" dirty="0" smtClean="0"/>
              <a:t>Par autres bois on entend du bois d’origine inconnue, du bois illégal ou du bois de la guerre.</a:t>
            </a:r>
            <a:endParaRPr lang="en-GB" dirty="0" smtClean="0"/>
          </a:p>
          <a:p>
            <a:endParaRPr lang="en-GB" dirty="0"/>
          </a:p>
        </p:txBody>
      </p:sp>
      <p:sp>
        <p:nvSpPr>
          <p:cNvPr id="4" name="Slide Number Placeholder 3"/>
          <p:cNvSpPr>
            <a:spLocks noGrp="1"/>
          </p:cNvSpPr>
          <p:nvPr>
            <p:ph type="sldNum" sz="quarter" idx="10"/>
          </p:nvPr>
        </p:nvSpPr>
        <p:spPr/>
        <p:txBody>
          <a:bodyPr/>
          <a:lstStyle/>
          <a:p>
            <a:fld id="{E5C5875E-8829-4689-B7D8-73BEBCE7413E}" type="slidenum">
              <a:rPr lang="en-GB" smtClean="0"/>
              <a:pPr/>
              <a:t>3</a:t>
            </a:fld>
            <a:endParaRPr lang="en-GB"/>
          </a:p>
        </p:txBody>
      </p:sp>
    </p:spTree>
    <p:extLst>
      <p:ext uri="{BB962C8B-B14F-4D97-AF65-F5344CB8AC3E}">
        <p14:creationId xmlns:p14="http://schemas.microsoft.com/office/powerpoint/2010/main" val="99908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baseline="0" noProof="0" dirty="0" smtClean="0"/>
              <a:t>La chaîne d’approvisionnement du bois a deux composantes. La première, c’est la gestion forestière.</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4</a:t>
            </a:fld>
            <a:endParaRPr lang="en-GB"/>
          </a:p>
        </p:txBody>
      </p:sp>
    </p:spTree>
    <p:extLst>
      <p:ext uri="{BB962C8B-B14F-4D97-AF65-F5344CB8AC3E}">
        <p14:creationId xmlns:p14="http://schemas.microsoft.com/office/powerpoint/2010/main" val="4160019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Une forêt inconnue est une forêt dont vous ne savez pas où elle se situe, qui la possède et/ou la gère. Toute traçabilité du bois à la</a:t>
            </a:r>
            <a:r>
              <a:rPr lang="fr-FR" baseline="0" noProof="0" dirty="0" smtClean="0"/>
              <a:t> source forestière est impossible. </a:t>
            </a:r>
          </a:p>
          <a:p>
            <a:r>
              <a:rPr lang="fr-FR" baseline="0" noProof="0" dirty="0" smtClean="0"/>
              <a:t>La traçabilité du bois provenant d’une forêt indésirable est possible – autrement dit, vous savez d’où il vient, mais les sources forestières ne sont pas conformes à certaines exigences. C’est notamment le cas du bois de la guerre. </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5</a:t>
            </a:fld>
            <a:endParaRPr lang="en-GB"/>
          </a:p>
        </p:txBody>
      </p:sp>
    </p:spTree>
    <p:extLst>
      <p:ext uri="{BB962C8B-B14F-4D97-AF65-F5344CB8AC3E}">
        <p14:creationId xmlns:p14="http://schemas.microsoft.com/office/powerpoint/2010/main" val="326347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noProof="0" dirty="0" smtClean="0"/>
              <a:t>Troisième alinéa</a:t>
            </a:r>
            <a:r>
              <a:rPr lang="fr-FR" i="0" baseline="0" noProof="0" dirty="0" smtClean="0"/>
              <a:t> : dans de nombreux pays, la différence entre les pratiques actuelles de gestion et la gestion durable des forêts est telle qu’il sera très difficile aux gestionnaires forestiers d’assurer une gestion durable des forêts. C’est pourquoi, afin de les aider à atteindre progressivement cet objectif, la légalité est généralement considérée comme la première étape vers la gestion durable des forêts.</a:t>
            </a:r>
            <a:endParaRPr lang="fr-FR" i="0" noProof="0" dirty="0" smtClean="0"/>
          </a:p>
        </p:txBody>
      </p:sp>
      <p:sp>
        <p:nvSpPr>
          <p:cNvPr id="4" name="Foliennummernplatzhalter 3"/>
          <p:cNvSpPr>
            <a:spLocks noGrp="1"/>
          </p:cNvSpPr>
          <p:nvPr>
            <p:ph type="sldNum" sz="quarter" idx="10"/>
          </p:nvPr>
        </p:nvSpPr>
        <p:spPr/>
        <p:txBody>
          <a:bodyPr/>
          <a:lstStyle/>
          <a:p>
            <a:fld id="{CCCBD52F-95FF-43A3-B975-909E50C13C92}" type="slidenum">
              <a:rPr lang="en-GB" smtClean="0"/>
              <a:pPr/>
              <a:t>7</a:t>
            </a:fld>
            <a:endParaRPr lang="en-GB"/>
          </a:p>
        </p:txBody>
      </p:sp>
    </p:spTree>
    <p:extLst>
      <p:ext uri="{BB962C8B-B14F-4D97-AF65-F5344CB8AC3E}">
        <p14:creationId xmlns:p14="http://schemas.microsoft.com/office/powerpoint/2010/main" val="4029261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44725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9</a:t>
            </a:fld>
            <a:endParaRPr lang="en-GB"/>
          </a:p>
        </p:txBody>
      </p:sp>
    </p:spTree>
    <p:extLst>
      <p:ext uri="{BB962C8B-B14F-4D97-AF65-F5344CB8AC3E}">
        <p14:creationId xmlns:p14="http://schemas.microsoft.com/office/powerpoint/2010/main" val="963717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10</a:t>
            </a:fld>
            <a:endParaRPr lang="en-GB"/>
          </a:p>
        </p:txBody>
      </p:sp>
    </p:spTree>
    <p:extLst>
      <p:ext uri="{BB962C8B-B14F-4D97-AF65-F5344CB8AC3E}">
        <p14:creationId xmlns:p14="http://schemas.microsoft.com/office/powerpoint/2010/main" val="15007318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662240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604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04472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5600915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189360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466023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6078863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4187242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766906196"/>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83369"/>
            <a:ext cx="8229600" cy="1143000"/>
          </a:xfrm>
        </p:spPr>
        <p:txBody>
          <a:bodyPr>
            <a:normAutofit/>
          </a:bodyPr>
          <a:lstStyle/>
          <a:p>
            <a:r>
              <a:rPr lang="fr-FR" dirty="0" smtClean="0">
                <a:solidFill>
                  <a:srgbClr val="006600"/>
                </a:solidFill>
              </a:rPr>
              <a:t>Légalité (2/2)</a:t>
            </a:r>
            <a:endParaRPr lang="fr-FR" dirty="0">
              <a:solidFill>
                <a:srgbClr val="FF0000"/>
              </a:solidFill>
            </a:endParaRPr>
          </a:p>
        </p:txBody>
      </p:sp>
      <p:sp>
        <p:nvSpPr>
          <p:cNvPr id="3" name="Content Placeholder 2"/>
          <p:cNvSpPr>
            <a:spLocks noGrp="1"/>
          </p:cNvSpPr>
          <p:nvPr>
            <p:ph idx="1"/>
          </p:nvPr>
        </p:nvSpPr>
        <p:spPr>
          <a:xfrm>
            <a:off x="359228" y="2206625"/>
            <a:ext cx="11062751" cy="4525963"/>
          </a:xfrm>
        </p:spPr>
        <p:txBody>
          <a:bodyPr>
            <a:normAutofit/>
          </a:bodyPr>
          <a:lstStyle/>
          <a:p>
            <a:pPr marL="271463" lvl="1" indent="-271463"/>
            <a:r>
              <a:rPr lang="fr-FR" sz="2800" dirty="0" smtClean="0"/>
              <a:t>Définition de la législation applicable au titre du RB UE :</a:t>
            </a:r>
          </a:p>
          <a:p>
            <a:pPr marL="598488" lvl="2" indent="-282575"/>
            <a:r>
              <a:rPr lang="fr-FR" sz="2400" dirty="0" smtClean="0"/>
              <a:t>droits de récolter du bois dans un périmètre légalement établi,</a:t>
            </a:r>
          </a:p>
          <a:p>
            <a:pPr marL="598488" lvl="2" indent="-282575"/>
            <a:r>
              <a:rPr lang="fr-FR" sz="2400" dirty="0" smtClean="0"/>
              <a:t>paiement</a:t>
            </a:r>
            <a:r>
              <a:rPr lang="fr-FR" sz="2400" b="1" dirty="0" smtClean="0"/>
              <a:t> </a:t>
            </a:r>
            <a:r>
              <a:rPr lang="fr-FR" sz="2400" dirty="0" smtClean="0"/>
              <a:t>des droits de récolte et du bois, y compris les taxes liées à la récolte du bois,</a:t>
            </a:r>
          </a:p>
          <a:p>
            <a:pPr marL="598488" lvl="2" indent="-282575"/>
            <a:r>
              <a:rPr lang="fr-FR" sz="2400" dirty="0" smtClean="0"/>
              <a:t>la récolte du bois, y compris la législation environnementale et forestière, notamment en matière de gestion des forêts et de conservation de la biodiversité, lorsqu’elle est directement liée à la récolte du bois, </a:t>
            </a:r>
          </a:p>
          <a:p>
            <a:pPr marL="598488" lvl="2" indent="-282575"/>
            <a:r>
              <a:rPr lang="fr-FR" sz="2400" dirty="0" smtClean="0"/>
              <a:t>droits juridiques des tiers relatifs à l’usage et à la propriété qui sont affectés par la récolte du bois, </a:t>
            </a:r>
          </a:p>
          <a:p>
            <a:pPr marL="598488" lvl="2" indent="-282575"/>
            <a:r>
              <a:rPr lang="fr-FR" sz="2400" dirty="0" smtClean="0"/>
              <a:t>le commerce et les douanes, dans la mesure où le secteur forestier est concerné.</a:t>
            </a:r>
            <a:endParaRPr lang="fr-FR" sz="2400"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10</a:t>
            </a:fld>
            <a:endParaRPr lang="zh-TW" altLang="en-US"/>
          </a:p>
        </p:txBody>
      </p:sp>
    </p:spTree>
    <p:extLst>
      <p:ext uri="{BB962C8B-B14F-4D97-AF65-F5344CB8AC3E}">
        <p14:creationId xmlns:p14="http://schemas.microsoft.com/office/powerpoint/2010/main" val="27527962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85613"/>
            <a:ext cx="8229600" cy="1143000"/>
          </a:xfrm>
        </p:spPr>
        <p:txBody>
          <a:bodyPr/>
          <a:lstStyle/>
          <a:p>
            <a:r>
              <a:rPr lang="fr-FR" dirty="0" smtClean="0">
                <a:solidFill>
                  <a:srgbClr val="006600"/>
                </a:solidFill>
              </a:rPr>
              <a:t>Source en progrès</a:t>
            </a:r>
            <a:endParaRPr lang="fr-FR" dirty="0">
              <a:solidFill>
                <a:srgbClr val="006600"/>
              </a:solidFill>
            </a:endParaRPr>
          </a:p>
        </p:txBody>
      </p:sp>
      <p:sp>
        <p:nvSpPr>
          <p:cNvPr id="3" name="Content Placeholder 2"/>
          <p:cNvSpPr>
            <a:spLocks noGrp="1"/>
          </p:cNvSpPr>
          <p:nvPr>
            <p:ph idx="1"/>
          </p:nvPr>
        </p:nvSpPr>
        <p:spPr>
          <a:xfrm>
            <a:off x="348342" y="2194048"/>
            <a:ext cx="10255967" cy="4525963"/>
          </a:xfrm>
        </p:spPr>
        <p:txBody>
          <a:bodyPr>
            <a:normAutofit/>
          </a:bodyPr>
          <a:lstStyle/>
          <a:p>
            <a:r>
              <a:rPr lang="fr-FR" dirty="0" smtClean="0"/>
              <a:t>Origine légale/conformité légale – conditions minimales </a:t>
            </a:r>
          </a:p>
          <a:p>
            <a:r>
              <a:rPr lang="fr-FR" dirty="0" smtClean="0"/>
              <a:t>Évolution vers la GDF</a:t>
            </a:r>
          </a:p>
          <a:p>
            <a:r>
              <a:rPr lang="fr-FR" dirty="0" smtClean="0"/>
              <a:t>Crédibilité de l’objectif final</a:t>
            </a:r>
          </a:p>
          <a:p>
            <a:r>
              <a:rPr lang="fr-FR" dirty="0" smtClean="0"/>
              <a:t>Étapes identifiables</a:t>
            </a:r>
          </a:p>
          <a:p>
            <a:r>
              <a:rPr lang="fr-FR" dirty="0" smtClean="0"/>
              <a:t>Progrès dans les délais définis</a:t>
            </a:r>
          </a:p>
          <a:p>
            <a:r>
              <a:rPr lang="fr-FR" dirty="0" smtClean="0"/>
              <a:t>Sanctions en cas d’inaction</a:t>
            </a:r>
          </a:p>
          <a:p>
            <a:r>
              <a:rPr lang="fr-FR" dirty="0" smtClean="0"/>
              <a:t>Transparence du processus</a:t>
            </a:r>
          </a:p>
          <a:p>
            <a:r>
              <a:rPr lang="fr-FR" dirty="0" smtClean="0"/>
              <a:t>Exemple : The Forest Trust (TFT), Réseau mondial Forêt et Commerce (</a:t>
            </a:r>
            <a:r>
              <a:rPr lang="fr-FR" i="1" dirty="0" smtClean="0"/>
              <a:t>Global Forest and Trade Network </a:t>
            </a:r>
            <a:r>
              <a:rPr lang="fr-FR" dirty="0" smtClean="0"/>
              <a:t>– GFTN) du WWF</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11</a:t>
            </a:fld>
            <a:endParaRPr lang="zh-TW" altLang="en-US"/>
          </a:p>
        </p:txBody>
      </p:sp>
    </p:spTree>
    <p:extLst>
      <p:ext uri="{BB962C8B-B14F-4D97-AF65-F5344CB8AC3E}">
        <p14:creationId xmlns:p14="http://schemas.microsoft.com/office/powerpoint/2010/main" val="5630354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1110343"/>
            <a:ext cx="8229600" cy="1268760"/>
          </a:xfrm>
        </p:spPr>
        <p:txBody>
          <a:bodyPr>
            <a:normAutofit/>
          </a:bodyPr>
          <a:lstStyle/>
          <a:p>
            <a:r>
              <a:rPr lang="fr-FR" dirty="0" smtClean="0">
                <a:solidFill>
                  <a:srgbClr val="006600"/>
                </a:solidFill>
              </a:rPr>
              <a:t>Sources durables</a:t>
            </a:r>
            <a:endParaRPr lang="fr-FR" dirty="0">
              <a:solidFill>
                <a:srgbClr val="FF0000"/>
              </a:solidFill>
            </a:endParaRPr>
          </a:p>
        </p:txBody>
      </p:sp>
      <p:sp>
        <p:nvSpPr>
          <p:cNvPr id="3" name="Content Placeholder 2"/>
          <p:cNvSpPr>
            <a:spLocks noGrp="1"/>
          </p:cNvSpPr>
          <p:nvPr>
            <p:ph idx="1"/>
          </p:nvPr>
        </p:nvSpPr>
        <p:spPr>
          <a:xfrm>
            <a:off x="359228" y="2149474"/>
            <a:ext cx="10982539" cy="4525963"/>
          </a:xfrm>
        </p:spPr>
        <p:txBody>
          <a:bodyPr>
            <a:normAutofit/>
          </a:bodyPr>
          <a:lstStyle/>
          <a:p>
            <a:r>
              <a:rPr lang="fr-FR" dirty="0" smtClean="0"/>
              <a:t>Répondent aux exigences de conformité légale mais incluent également des aspects sociaux, environnementaux et économiques</a:t>
            </a:r>
          </a:p>
          <a:p>
            <a:pPr lvl="1">
              <a:buFont typeface="Wingdings" panose="05000000000000000000" pitchFamily="2" charset="2"/>
              <a:buChar char="§"/>
            </a:pPr>
            <a:r>
              <a:rPr lang="fr-FR" dirty="0" smtClean="0"/>
              <a:t>Sociaux : respect des systèmes traditionnels et coutumiers de propriété foncière, des droits des utilisateurs et des droits fondamentaux des travailleurs</a:t>
            </a:r>
          </a:p>
          <a:p>
            <a:pPr lvl="1">
              <a:buFont typeface="Wingdings" panose="05000000000000000000" pitchFamily="2" charset="2"/>
              <a:buChar char="§"/>
            </a:pPr>
            <a:r>
              <a:rPr lang="fr-FR" dirty="0" smtClean="0"/>
              <a:t>Environnementaux : conservation de la biodiversité, minimisation des impacts sur l’environnement, par ex. conservation du sol et de l’eau</a:t>
            </a:r>
          </a:p>
          <a:p>
            <a:pPr lvl="1">
              <a:buFont typeface="Wingdings" panose="05000000000000000000" pitchFamily="2" charset="2"/>
              <a:buChar char="§"/>
            </a:pPr>
            <a:r>
              <a:rPr lang="fr-FR" dirty="0" smtClean="0"/>
              <a:t>Économiques : avantages pour l’économie locale</a:t>
            </a:r>
          </a:p>
          <a:p>
            <a:r>
              <a:rPr lang="fr-FR" altLang="zh-TW" dirty="0" smtClean="0"/>
              <a:t>Aucune définition unique mondialement adoptée pour les forêts, mais un consensus général sur les exigences clés</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12</a:t>
            </a:fld>
            <a:endParaRPr lang="zh-TW" altLang="en-US"/>
          </a:p>
        </p:txBody>
      </p:sp>
    </p:spTree>
    <p:extLst>
      <p:ext uri="{BB962C8B-B14F-4D97-AF65-F5344CB8AC3E}">
        <p14:creationId xmlns:p14="http://schemas.microsoft.com/office/powerpoint/2010/main" val="2879746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1175657"/>
            <a:ext cx="8229600" cy="1143000"/>
          </a:xfrm>
        </p:spPr>
        <p:txBody>
          <a:bodyPr/>
          <a:lstStyle/>
          <a:p>
            <a:r>
              <a:rPr lang="fr-FR" dirty="0" smtClean="0">
                <a:solidFill>
                  <a:srgbClr val="006600"/>
                </a:solidFill>
              </a:rPr>
              <a:t>Définitions des sources durables</a:t>
            </a:r>
            <a:endParaRPr lang="fr-FR" dirty="0">
              <a:solidFill>
                <a:srgbClr val="006600"/>
              </a:solidFill>
            </a:endParaRPr>
          </a:p>
        </p:txBody>
      </p:sp>
      <p:sp>
        <p:nvSpPr>
          <p:cNvPr id="3" name="Content Placeholder 2"/>
          <p:cNvSpPr>
            <a:spLocks noGrp="1"/>
          </p:cNvSpPr>
          <p:nvPr>
            <p:ph idx="1"/>
          </p:nvPr>
        </p:nvSpPr>
        <p:spPr>
          <a:xfrm>
            <a:off x="370114" y="2149474"/>
            <a:ext cx="10384322" cy="4525963"/>
          </a:xfrm>
        </p:spPr>
        <p:txBody>
          <a:bodyPr/>
          <a:lstStyle/>
          <a:p>
            <a:r>
              <a:rPr lang="fr-FR" dirty="0" smtClean="0"/>
              <a:t>Aucune définition reconnue au niveau international</a:t>
            </a:r>
          </a:p>
          <a:p>
            <a:pPr lvl="1"/>
            <a:r>
              <a:rPr lang="fr-FR" dirty="0" smtClean="0"/>
              <a:t>C&amp;I de l’OIBT – lignes directrices, C&amp;I d’Helsinki, P&amp;C du </a:t>
            </a:r>
            <a:r>
              <a:rPr lang="fr-FR" dirty="0"/>
              <a:t>FSC®, </a:t>
            </a:r>
            <a:r>
              <a:rPr lang="fr-FR" dirty="0" smtClean="0"/>
              <a:t>SFI </a:t>
            </a:r>
          </a:p>
          <a:p>
            <a:r>
              <a:rPr lang="fr-FR" dirty="0" smtClean="0"/>
              <a:t>Contenu</a:t>
            </a:r>
          </a:p>
          <a:p>
            <a:pPr lvl="1"/>
            <a:r>
              <a:rPr lang="fr-FR" dirty="0" smtClean="0"/>
              <a:t>Environnemental, social, économique</a:t>
            </a:r>
          </a:p>
          <a:p>
            <a:r>
              <a:rPr lang="fr-FR" dirty="0" smtClean="0"/>
              <a:t>Orientation nationale vs. UGC</a:t>
            </a:r>
          </a:p>
          <a:p>
            <a:r>
              <a:rPr lang="fr-FR" dirty="0" smtClean="0"/>
              <a:t>Crédibilité</a:t>
            </a:r>
          </a:p>
          <a:p>
            <a:r>
              <a:rPr lang="fr-FR" dirty="0" smtClean="0"/>
              <a:t>Systèmes de certification comme moyens de démontrer la durabilité</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13</a:t>
            </a:fld>
            <a:endParaRPr lang="zh-TW" altLang="en-US"/>
          </a:p>
        </p:txBody>
      </p:sp>
    </p:spTree>
    <p:extLst>
      <p:ext uri="{BB962C8B-B14F-4D97-AF65-F5344CB8AC3E}">
        <p14:creationId xmlns:p14="http://schemas.microsoft.com/office/powerpoint/2010/main" val="4022401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17938" y="1026459"/>
            <a:ext cx="9849643" cy="1417638"/>
          </a:xfrm>
        </p:spPr>
        <p:txBody>
          <a:bodyPr>
            <a:normAutofit/>
          </a:bodyPr>
          <a:lstStyle/>
          <a:p>
            <a:r>
              <a:rPr lang="fr-FR" dirty="0" smtClean="0">
                <a:solidFill>
                  <a:srgbClr val="006600"/>
                </a:solidFill>
              </a:rPr>
              <a:t>Traçabilité le long de la chaîne d’approvisionnement (1/3)</a:t>
            </a:r>
            <a:endParaRPr lang="fr-FR" dirty="0">
              <a:solidFill>
                <a:srgbClr val="FF0000"/>
              </a:solidFill>
            </a:endParaRPr>
          </a:p>
        </p:txBody>
      </p:sp>
      <p:sp>
        <p:nvSpPr>
          <p:cNvPr id="14350" name="Text Box 75"/>
          <p:cNvSpPr txBox="1">
            <a:spLocks noChangeArrowheads="1"/>
          </p:cNvSpPr>
          <p:nvPr/>
        </p:nvSpPr>
        <p:spPr bwMode="auto">
          <a:xfrm>
            <a:off x="3725839" y="4612481"/>
            <a:ext cx="4435522" cy="40011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fr-FR" sz="2000" dirty="0" smtClean="0">
                <a:solidFill>
                  <a:srgbClr val="232639"/>
                </a:solidFill>
                <a:latin typeface="+mn-lt"/>
              </a:rPr>
              <a:t>Chaîne d’approvisionnement simple</a:t>
            </a:r>
            <a:endParaRPr lang="fr-FR" sz="2000" dirty="0">
              <a:solidFill>
                <a:srgbClr val="232639"/>
              </a:solidFill>
              <a:latin typeface="+mn-lt"/>
            </a:endParaRPr>
          </a:p>
        </p:txBody>
      </p:sp>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8165" y="2963549"/>
            <a:ext cx="1318282" cy="1226309"/>
          </a:xfrm>
          <a:prstGeom prst="rect">
            <a:avLst/>
          </a:prstGeom>
        </p:spPr>
      </p:pic>
      <p:sp>
        <p:nvSpPr>
          <p:cNvPr id="18" name="Line 9"/>
          <p:cNvSpPr>
            <a:spLocks noChangeShapeType="1"/>
          </p:cNvSpPr>
          <p:nvPr/>
        </p:nvSpPr>
        <p:spPr bwMode="auto">
          <a:xfrm>
            <a:off x="4042071" y="3429000"/>
            <a:ext cx="390668" cy="0"/>
          </a:xfrm>
          <a:prstGeom prst="line">
            <a:avLst/>
          </a:prstGeom>
          <a:noFill/>
          <a:ln w="76200">
            <a:solidFill>
              <a:schemeClr val="tx1"/>
            </a:solidFill>
            <a:round/>
            <a:headEnd/>
            <a:tailEnd type="triangle" w="med" len="med"/>
          </a:ln>
        </p:spPr>
        <p:txBody>
          <a:bodyPr/>
          <a:lstStyle/>
          <a:p>
            <a:endParaRPr lang="en-GB" sz="1350"/>
          </a:p>
        </p:txBody>
      </p:sp>
      <p:pic>
        <p:nvPicPr>
          <p:cNvPr id="20" name="Picture 19" descr="LOGS.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0231" y="3158363"/>
            <a:ext cx="1356415" cy="771380"/>
          </a:xfrm>
          <a:prstGeom prst="rect">
            <a:avLst/>
          </a:prstGeom>
        </p:spPr>
      </p:pic>
      <p:pic>
        <p:nvPicPr>
          <p:cNvPr id="21" name="Picture 2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1187" y="2732223"/>
            <a:ext cx="1214956" cy="1464530"/>
          </a:xfrm>
          <a:prstGeom prst="rect">
            <a:avLst/>
          </a:prstGeom>
        </p:spPr>
      </p:pic>
      <p:pic>
        <p:nvPicPr>
          <p:cNvPr id="22" name="Picture 21" descr="CHAIRS.jp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87468" y="2862569"/>
            <a:ext cx="1230460" cy="1230460"/>
          </a:xfrm>
          <a:prstGeom prst="rect">
            <a:avLst/>
          </a:prstGeom>
        </p:spPr>
      </p:pic>
      <p:pic>
        <p:nvPicPr>
          <p:cNvPr id="23" name="Picture 22" descr="FACTORY.jp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78668" y="2833694"/>
            <a:ext cx="1316579" cy="1259335"/>
          </a:xfrm>
          <a:prstGeom prst="rect">
            <a:avLst/>
          </a:prstGeom>
        </p:spPr>
      </p:pic>
      <p:sp>
        <p:nvSpPr>
          <p:cNvPr id="2" name="Slide Number Placeholder 1"/>
          <p:cNvSpPr>
            <a:spLocks noGrp="1"/>
          </p:cNvSpPr>
          <p:nvPr>
            <p:ph type="sldNum" sz="quarter" idx="12"/>
          </p:nvPr>
        </p:nvSpPr>
        <p:spPr/>
        <p:txBody>
          <a:bodyPr/>
          <a:lstStyle/>
          <a:p>
            <a:fld id="{A4CE05BE-1510-4BF9-B87A-E3BAF5EBDA19}" type="slidenum">
              <a:rPr lang="zh-TW" altLang="en-US" smtClean="0"/>
              <a:pPr/>
              <a:t>14</a:t>
            </a:fld>
            <a:endParaRPr lang="zh-TW" altLang="en-US"/>
          </a:p>
        </p:txBody>
      </p:sp>
      <p:sp>
        <p:nvSpPr>
          <p:cNvPr id="14" name="Line 9"/>
          <p:cNvSpPr>
            <a:spLocks noChangeShapeType="1"/>
          </p:cNvSpPr>
          <p:nvPr/>
        </p:nvSpPr>
        <p:spPr bwMode="auto">
          <a:xfrm>
            <a:off x="1980644" y="3429000"/>
            <a:ext cx="390668" cy="0"/>
          </a:xfrm>
          <a:prstGeom prst="line">
            <a:avLst/>
          </a:prstGeom>
          <a:noFill/>
          <a:ln w="76200">
            <a:solidFill>
              <a:schemeClr val="tx1"/>
            </a:solidFill>
            <a:round/>
            <a:headEnd/>
            <a:tailEnd type="triangle" w="med" len="med"/>
          </a:ln>
        </p:spPr>
        <p:txBody>
          <a:bodyPr/>
          <a:lstStyle/>
          <a:p>
            <a:endParaRPr lang="en-GB" sz="1350"/>
          </a:p>
        </p:txBody>
      </p:sp>
      <p:sp>
        <p:nvSpPr>
          <p:cNvPr id="24" name="Line 9"/>
          <p:cNvSpPr>
            <a:spLocks noChangeShapeType="1"/>
          </p:cNvSpPr>
          <p:nvPr/>
        </p:nvSpPr>
        <p:spPr bwMode="auto">
          <a:xfrm>
            <a:off x="6096000" y="3428999"/>
            <a:ext cx="390668" cy="0"/>
          </a:xfrm>
          <a:prstGeom prst="line">
            <a:avLst/>
          </a:prstGeom>
          <a:noFill/>
          <a:ln w="76200">
            <a:solidFill>
              <a:schemeClr val="tx1"/>
            </a:solidFill>
            <a:round/>
            <a:headEnd/>
            <a:tailEnd type="triangle" w="med" len="med"/>
          </a:ln>
        </p:spPr>
        <p:txBody>
          <a:bodyPr/>
          <a:lstStyle/>
          <a:p>
            <a:endParaRPr lang="en-GB" sz="1350"/>
          </a:p>
        </p:txBody>
      </p:sp>
      <p:sp>
        <p:nvSpPr>
          <p:cNvPr id="25" name="Line 9"/>
          <p:cNvSpPr>
            <a:spLocks noChangeShapeType="1"/>
          </p:cNvSpPr>
          <p:nvPr/>
        </p:nvSpPr>
        <p:spPr bwMode="auto">
          <a:xfrm>
            <a:off x="8145985" y="3428999"/>
            <a:ext cx="390668" cy="0"/>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6657365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73019" y="5139120"/>
            <a:ext cx="1031465" cy="959502"/>
          </a:xfrm>
          <a:prstGeom prst="rect">
            <a:avLst/>
          </a:prstGeom>
        </p:spPr>
      </p:pic>
      <p:pic>
        <p:nvPicPr>
          <p:cNvPr id="7" name="Picture 6"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513520" y="3674345"/>
            <a:ext cx="1042850" cy="997508"/>
          </a:xfrm>
          <a:prstGeom prst="rect">
            <a:avLst/>
          </a:prstGeom>
        </p:spPr>
      </p:pic>
      <p:pic>
        <p:nvPicPr>
          <p:cNvPr id="9" name="Picture 8" descr="CHAIRS.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080003" y="3584071"/>
            <a:ext cx="1255524" cy="1255524"/>
          </a:xfrm>
          <a:prstGeom prst="rect">
            <a:avLst/>
          </a:prstGeom>
        </p:spPr>
      </p:pic>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10315" y="2189581"/>
            <a:ext cx="857153" cy="1033226"/>
          </a:xfrm>
          <a:prstGeom prst="rect">
            <a:avLst/>
          </a:prstGeom>
        </p:spPr>
      </p:pic>
      <p:pic>
        <p:nvPicPr>
          <p:cNvPr id="14" name="Picture 13"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8911" y="3964298"/>
            <a:ext cx="1064553" cy="990282"/>
          </a:xfrm>
          <a:prstGeom prst="rect">
            <a:avLst/>
          </a:prstGeom>
        </p:spPr>
      </p:pic>
      <p:pic>
        <p:nvPicPr>
          <p:cNvPr id="15" name="Picture 14" descr="PROCESSING.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4801" y="2777661"/>
            <a:ext cx="1056536" cy="982824"/>
          </a:xfrm>
          <a:prstGeom prst="rect">
            <a:avLst/>
          </a:prstGeom>
        </p:spPr>
      </p:pic>
      <p:pic>
        <p:nvPicPr>
          <p:cNvPr id="16" name="Picture 15" descr="FACTOR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39062" y="2654941"/>
            <a:ext cx="953600" cy="912138"/>
          </a:xfrm>
          <a:prstGeom prst="rect">
            <a:avLst/>
          </a:prstGeom>
        </p:spPr>
      </p:pic>
      <p:sp>
        <p:nvSpPr>
          <p:cNvPr id="19" name="Line 9"/>
          <p:cNvSpPr>
            <a:spLocks noChangeShapeType="1"/>
          </p:cNvSpPr>
          <p:nvPr/>
        </p:nvSpPr>
        <p:spPr bwMode="auto">
          <a:xfrm>
            <a:off x="1494316" y="3955157"/>
            <a:ext cx="483142" cy="292414"/>
          </a:xfrm>
          <a:prstGeom prst="line">
            <a:avLst/>
          </a:prstGeom>
          <a:noFill/>
          <a:ln w="76200">
            <a:solidFill>
              <a:schemeClr val="tx1"/>
            </a:solidFill>
            <a:round/>
            <a:headEnd/>
            <a:tailEnd type="triangle" w="med" len="med"/>
          </a:ln>
        </p:spPr>
        <p:txBody>
          <a:bodyPr/>
          <a:lstStyle/>
          <a:p>
            <a:endParaRPr lang="en-GB" sz="1350"/>
          </a:p>
        </p:txBody>
      </p:sp>
      <p:sp>
        <p:nvSpPr>
          <p:cNvPr id="20" name="Line 9"/>
          <p:cNvSpPr>
            <a:spLocks noChangeShapeType="1"/>
          </p:cNvSpPr>
          <p:nvPr/>
        </p:nvSpPr>
        <p:spPr bwMode="auto">
          <a:xfrm>
            <a:off x="1494315" y="2667001"/>
            <a:ext cx="483143" cy="323024"/>
          </a:xfrm>
          <a:prstGeom prst="line">
            <a:avLst/>
          </a:prstGeom>
          <a:noFill/>
          <a:ln w="76200">
            <a:solidFill>
              <a:schemeClr val="tx1"/>
            </a:solidFill>
            <a:round/>
            <a:headEnd/>
            <a:tailEnd type="triangle" w="med" len="med"/>
          </a:ln>
        </p:spPr>
        <p:txBody>
          <a:bodyPr/>
          <a:lstStyle/>
          <a:p>
            <a:endParaRPr lang="en-GB" sz="1350"/>
          </a:p>
        </p:txBody>
      </p:sp>
      <p:pic>
        <p:nvPicPr>
          <p:cNvPr id="24" name="Picture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244900" y="5252960"/>
            <a:ext cx="788171" cy="788171"/>
          </a:xfrm>
          <a:prstGeom prst="rect">
            <a:avLst/>
          </a:prstGeom>
        </p:spPr>
      </p:pic>
      <p:sp>
        <p:nvSpPr>
          <p:cNvPr id="30" name="Text Box 75"/>
          <p:cNvSpPr txBox="1">
            <a:spLocks noChangeArrowheads="1"/>
          </p:cNvSpPr>
          <p:nvPr/>
        </p:nvSpPr>
        <p:spPr bwMode="auto">
          <a:xfrm>
            <a:off x="5486400" y="5290508"/>
            <a:ext cx="4462818" cy="400110"/>
          </a:xfrm>
          <a:prstGeom prst="rect">
            <a:avLst/>
          </a:prstGeom>
          <a:noFill/>
          <a:ln w="9525">
            <a:noFill/>
            <a:miter lim="800000"/>
            <a:headEnd/>
            <a:tailEnd/>
          </a:ln>
        </p:spPr>
        <p:txBody>
          <a:bodyPr wrap="square">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spcBef>
                <a:spcPct val="50000"/>
              </a:spcBef>
            </a:pPr>
            <a:r>
              <a:rPr lang="fr-FR" sz="2000" dirty="0" smtClean="0">
                <a:solidFill>
                  <a:srgbClr val="232639"/>
                </a:solidFill>
                <a:latin typeface="+mn-lt"/>
              </a:rPr>
              <a:t>Chaîne d’approvisionnement complexe</a:t>
            </a:r>
            <a:endParaRPr lang="fr-FR" sz="2000" dirty="0">
              <a:solidFill>
                <a:srgbClr val="232639"/>
              </a:solidFill>
              <a:latin typeface="+mn-lt"/>
            </a:endParaRPr>
          </a:p>
        </p:txBody>
      </p:sp>
      <p:sp>
        <p:nvSpPr>
          <p:cNvPr id="2" name="Slide Number Placeholder 1"/>
          <p:cNvSpPr>
            <a:spLocks noGrp="1"/>
          </p:cNvSpPr>
          <p:nvPr>
            <p:ph type="sldNum" sz="quarter" idx="12"/>
          </p:nvPr>
        </p:nvSpPr>
        <p:spPr/>
        <p:txBody>
          <a:bodyPr/>
          <a:lstStyle/>
          <a:p>
            <a:fld id="{A4CE05BE-1510-4BF9-B87A-E3BAF5EBDA19}" type="slidenum">
              <a:rPr lang="zh-TW" altLang="en-US" smtClean="0"/>
              <a:pPr/>
              <a:t>15</a:t>
            </a:fld>
            <a:endParaRPr lang="zh-TW" altLang="en-US"/>
          </a:p>
        </p:txBody>
      </p:sp>
      <p:sp>
        <p:nvSpPr>
          <p:cNvPr id="33" name="Rectangle 2"/>
          <p:cNvSpPr>
            <a:spLocks noGrp="1" noChangeArrowheads="1"/>
          </p:cNvSpPr>
          <p:nvPr>
            <p:ph type="title"/>
          </p:nvPr>
        </p:nvSpPr>
        <p:spPr>
          <a:xfrm>
            <a:off x="317938" y="1040107"/>
            <a:ext cx="10668509" cy="1417638"/>
          </a:xfrm>
        </p:spPr>
        <p:txBody>
          <a:bodyPr>
            <a:normAutofit/>
          </a:bodyPr>
          <a:lstStyle/>
          <a:p>
            <a:r>
              <a:rPr lang="fr-FR" dirty="0" smtClean="0">
                <a:solidFill>
                  <a:srgbClr val="006600"/>
                </a:solidFill>
              </a:rPr>
              <a:t>Traçabilité le long de la chaîne d’approvisionnement </a:t>
            </a:r>
            <a:r>
              <a:rPr lang="en-GB" dirty="0" smtClean="0">
                <a:solidFill>
                  <a:srgbClr val="006600"/>
                </a:solidFill>
              </a:rPr>
              <a:t>(2/3)</a:t>
            </a:r>
            <a:endParaRPr lang="en-US" dirty="0">
              <a:solidFill>
                <a:srgbClr val="FF0000"/>
              </a:solidFill>
            </a:endParaRPr>
          </a:p>
        </p:txBody>
      </p:sp>
      <p:pic>
        <p:nvPicPr>
          <p:cNvPr id="34" name="Picture 3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3341356"/>
            <a:ext cx="795072" cy="958393"/>
          </a:xfrm>
          <a:prstGeom prst="rect">
            <a:avLst/>
          </a:prstGeom>
        </p:spPr>
      </p:pic>
      <p:pic>
        <p:nvPicPr>
          <p:cNvPr id="35" name="Picture 3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4465808"/>
            <a:ext cx="795072" cy="958393"/>
          </a:xfrm>
          <a:prstGeom prst="rect">
            <a:avLst/>
          </a:prstGeom>
        </p:spPr>
      </p:pic>
      <p:pic>
        <p:nvPicPr>
          <p:cNvPr id="36" name="Picture 3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39738" y="5599949"/>
            <a:ext cx="795072" cy="958393"/>
          </a:xfrm>
          <a:prstGeom prst="rect">
            <a:avLst/>
          </a:prstGeom>
        </p:spPr>
      </p:pic>
      <p:sp>
        <p:nvSpPr>
          <p:cNvPr id="37" name="Line 9"/>
          <p:cNvSpPr>
            <a:spLocks noChangeShapeType="1"/>
          </p:cNvSpPr>
          <p:nvPr/>
        </p:nvSpPr>
        <p:spPr bwMode="auto">
          <a:xfrm flipV="1">
            <a:off x="1504709" y="3534560"/>
            <a:ext cx="483143" cy="244434"/>
          </a:xfrm>
          <a:prstGeom prst="line">
            <a:avLst/>
          </a:prstGeom>
          <a:noFill/>
          <a:ln w="76200">
            <a:solidFill>
              <a:schemeClr val="tx1"/>
            </a:solidFill>
            <a:round/>
            <a:headEnd/>
            <a:tailEnd type="triangle" w="med" len="med"/>
          </a:ln>
        </p:spPr>
        <p:txBody>
          <a:bodyPr/>
          <a:lstStyle/>
          <a:p>
            <a:endParaRPr lang="en-GB" sz="1350"/>
          </a:p>
        </p:txBody>
      </p:sp>
      <p:sp>
        <p:nvSpPr>
          <p:cNvPr id="38" name="Line 9"/>
          <p:cNvSpPr>
            <a:spLocks noChangeShapeType="1"/>
          </p:cNvSpPr>
          <p:nvPr/>
        </p:nvSpPr>
        <p:spPr bwMode="auto">
          <a:xfrm>
            <a:off x="1491816" y="5121789"/>
            <a:ext cx="452984" cy="302412"/>
          </a:xfrm>
          <a:prstGeom prst="line">
            <a:avLst/>
          </a:prstGeom>
          <a:noFill/>
          <a:ln w="76200">
            <a:solidFill>
              <a:schemeClr val="tx1"/>
            </a:solidFill>
            <a:round/>
            <a:headEnd/>
            <a:tailEnd type="triangle" w="med" len="med"/>
          </a:ln>
        </p:spPr>
        <p:txBody>
          <a:bodyPr/>
          <a:lstStyle/>
          <a:p>
            <a:endParaRPr lang="en-GB" sz="1350"/>
          </a:p>
        </p:txBody>
      </p:sp>
      <p:sp>
        <p:nvSpPr>
          <p:cNvPr id="39" name="Line 9"/>
          <p:cNvSpPr>
            <a:spLocks noChangeShapeType="1"/>
          </p:cNvSpPr>
          <p:nvPr/>
        </p:nvSpPr>
        <p:spPr bwMode="auto">
          <a:xfrm flipV="1">
            <a:off x="1491815" y="4634701"/>
            <a:ext cx="452985" cy="292416"/>
          </a:xfrm>
          <a:prstGeom prst="line">
            <a:avLst/>
          </a:prstGeom>
          <a:noFill/>
          <a:ln w="76200">
            <a:solidFill>
              <a:schemeClr val="tx1"/>
            </a:solidFill>
            <a:round/>
            <a:headEnd/>
            <a:tailEnd type="triangle" w="med" len="med"/>
          </a:ln>
        </p:spPr>
        <p:txBody>
          <a:bodyPr/>
          <a:lstStyle/>
          <a:p>
            <a:endParaRPr lang="en-GB" sz="1350"/>
          </a:p>
        </p:txBody>
      </p:sp>
      <p:sp>
        <p:nvSpPr>
          <p:cNvPr id="40" name="Line 9"/>
          <p:cNvSpPr>
            <a:spLocks noChangeShapeType="1"/>
          </p:cNvSpPr>
          <p:nvPr/>
        </p:nvSpPr>
        <p:spPr bwMode="auto">
          <a:xfrm rot="16200000">
            <a:off x="1512402" y="5598285"/>
            <a:ext cx="411814" cy="452986"/>
          </a:xfrm>
          <a:prstGeom prst="line">
            <a:avLst/>
          </a:prstGeom>
          <a:noFill/>
          <a:ln w="76200">
            <a:solidFill>
              <a:schemeClr val="tx1"/>
            </a:solidFill>
            <a:round/>
            <a:headEnd/>
            <a:tailEnd type="triangle" w="med" len="med"/>
          </a:ln>
        </p:spPr>
        <p:txBody>
          <a:bodyPr/>
          <a:lstStyle/>
          <a:p>
            <a:endParaRPr lang="en-GB" sz="1350"/>
          </a:p>
        </p:txBody>
      </p:sp>
      <p:sp>
        <p:nvSpPr>
          <p:cNvPr id="41" name="Line 9"/>
          <p:cNvSpPr>
            <a:spLocks noChangeShapeType="1"/>
          </p:cNvSpPr>
          <p:nvPr/>
        </p:nvSpPr>
        <p:spPr bwMode="auto">
          <a:xfrm>
            <a:off x="4810133" y="352813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2" name="Line 9"/>
          <p:cNvSpPr>
            <a:spLocks noChangeShapeType="1"/>
          </p:cNvSpPr>
          <p:nvPr/>
        </p:nvSpPr>
        <p:spPr bwMode="auto">
          <a:xfrm flipV="1">
            <a:off x="3063895" y="3388097"/>
            <a:ext cx="483143" cy="244434"/>
          </a:xfrm>
          <a:prstGeom prst="line">
            <a:avLst/>
          </a:prstGeom>
          <a:noFill/>
          <a:ln w="76200">
            <a:solidFill>
              <a:schemeClr val="tx1"/>
            </a:solidFill>
            <a:round/>
            <a:headEnd/>
            <a:tailEnd type="triangle" w="med" len="med"/>
          </a:ln>
        </p:spPr>
        <p:txBody>
          <a:bodyPr/>
          <a:lstStyle/>
          <a:p>
            <a:endParaRPr lang="en-GB" sz="1350"/>
          </a:p>
        </p:txBody>
      </p:sp>
      <p:sp>
        <p:nvSpPr>
          <p:cNvPr id="43" name="Line 9"/>
          <p:cNvSpPr>
            <a:spLocks noChangeShapeType="1"/>
          </p:cNvSpPr>
          <p:nvPr/>
        </p:nvSpPr>
        <p:spPr bwMode="auto">
          <a:xfrm>
            <a:off x="3033071" y="5055298"/>
            <a:ext cx="483142" cy="292414"/>
          </a:xfrm>
          <a:prstGeom prst="line">
            <a:avLst/>
          </a:prstGeom>
          <a:noFill/>
          <a:ln w="76200">
            <a:solidFill>
              <a:schemeClr val="tx1"/>
            </a:solidFill>
            <a:round/>
            <a:headEnd/>
            <a:tailEnd type="triangle" w="med" len="med"/>
          </a:ln>
        </p:spPr>
        <p:txBody>
          <a:bodyPr/>
          <a:lstStyle/>
          <a:p>
            <a:endParaRPr lang="en-GB" sz="1350"/>
          </a:p>
        </p:txBody>
      </p:sp>
      <p:sp>
        <p:nvSpPr>
          <p:cNvPr id="44" name="Line 9"/>
          <p:cNvSpPr>
            <a:spLocks noChangeShapeType="1"/>
          </p:cNvSpPr>
          <p:nvPr/>
        </p:nvSpPr>
        <p:spPr bwMode="auto">
          <a:xfrm flipV="1">
            <a:off x="3043464" y="4634701"/>
            <a:ext cx="483143" cy="244434"/>
          </a:xfrm>
          <a:prstGeom prst="line">
            <a:avLst/>
          </a:prstGeom>
          <a:noFill/>
          <a:ln w="76200">
            <a:solidFill>
              <a:schemeClr val="tx1"/>
            </a:solidFill>
            <a:round/>
            <a:headEnd/>
            <a:tailEnd type="triangle" w="med" len="med"/>
          </a:ln>
        </p:spPr>
        <p:txBody>
          <a:bodyPr/>
          <a:lstStyle/>
          <a:p>
            <a:endParaRPr lang="en-GB" sz="1350"/>
          </a:p>
        </p:txBody>
      </p:sp>
      <p:pic>
        <p:nvPicPr>
          <p:cNvPr id="45" name="Picture 4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21776" y="3974139"/>
            <a:ext cx="788171" cy="788171"/>
          </a:xfrm>
          <a:prstGeom prst="rect">
            <a:avLst/>
          </a:prstGeom>
        </p:spPr>
      </p:pic>
      <p:sp>
        <p:nvSpPr>
          <p:cNvPr id="46" name="Line 9"/>
          <p:cNvSpPr>
            <a:spLocks noChangeShapeType="1"/>
          </p:cNvSpPr>
          <p:nvPr/>
        </p:nvSpPr>
        <p:spPr bwMode="auto">
          <a:xfrm>
            <a:off x="4719489" y="4452166"/>
            <a:ext cx="573786" cy="13642"/>
          </a:xfrm>
          <a:prstGeom prst="line">
            <a:avLst/>
          </a:prstGeom>
          <a:noFill/>
          <a:ln w="76200">
            <a:solidFill>
              <a:schemeClr val="tx1"/>
            </a:solidFill>
            <a:round/>
            <a:headEnd/>
            <a:tailEnd type="triangle" w="med" len="med"/>
          </a:ln>
        </p:spPr>
        <p:txBody>
          <a:bodyPr/>
          <a:lstStyle/>
          <a:p>
            <a:endParaRPr lang="en-GB" sz="1350"/>
          </a:p>
        </p:txBody>
      </p:sp>
      <p:sp>
        <p:nvSpPr>
          <p:cNvPr id="47" name="Line 9"/>
          <p:cNvSpPr>
            <a:spLocks noChangeShapeType="1"/>
          </p:cNvSpPr>
          <p:nvPr/>
        </p:nvSpPr>
        <p:spPr bwMode="auto">
          <a:xfrm rot="16200000">
            <a:off x="4807220" y="4975012"/>
            <a:ext cx="411814" cy="452986"/>
          </a:xfrm>
          <a:prstGeom prst="line">
            <a:avLst/>
          </a:prstGeom>
          <a:noFill/>
          <a:ln w="76200">
            <a:solidFill>
              <a:schemeClr val="tx1"/>
            </a:solidFill>
            <a:round/>
            <a:headEnd/>
            <a:tailEnd type="triangle" w="med" len="med"/>
          </a:ln>
        </p:spPr>
        <p:txBody>
          <a:bodyPr/>
          <a:lstStyle/>
          <a:p>
            <a:endParaRPr lang="en-GB" sz="1350"/>
          </a:p>
        </p:txBody>
      </p:sp>
      <p:sp>
        <p:nvSpPr>
          <p:cNvPr id="48" name="Line 9"/>
          <p:cNvSpPr>
            <a:spLocks noChangeShapeType="1"/>
          </p:cNvSpPr>
          <p:nvPr/>
        </p:nvSpPr>
        <p:spPr bwMode="auto">
          <a:xfrm>
            <a:off x="6564163" y="4425025"/>
            <a:ext cx="573786" cy="13642"/>
          </a:xfrm>
          <a:prstGeom prst="line">
            <a:avLst/>
          </a:prstGeom>
          <a:noFill/>
          <a:ln w="76200">
            <a:solidFill>
              <a:schemeClr val="tx1"/>
            </a:solidFill>
            <a:round/>
            <a:headEnd/>
            <a:tailEnd type="triangle" w="med" len="med"/>
          </a:ln>
        </p:spPr>
        <p:txBody>
          <a:bodyPr/>
          <a:lstStyle/>
          <a:p>
            <a:endParaRPr lang="en-GB" sz="1350"/>
          </a:p>
        </p:txBody>
      </p:sp>
    </p:spTree>
    <p:extLst>
      <p:ext uri="{BB962C8B-B14F-4D97-AF65-F5344CB8AC3E}">
        <p14:creationId xmlns:p14="http://schemas.microsoft.com/office/powerpoint/2010/main" val="2148590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7" y="1045029"/>
            <a:ext cx="11134419" cy="1417638"/>
          </a:xfrm>
        </p:spPr>
        <p:txBody>
          <a:bodyPr/>
          <a:lstStyle/>
          <a:p>
            <a:r>
              <a:rPr lang="fr-FR" dirty="0" smtClean="0">
                <a:solidFill>
                  <a:srgbClr val="006600"/>
                </a:solidFill>
              </a:rPr>
              <a:t>Traçabilité le long de la chaîne d’approvisionnement </a:t>
            </a:r>
            <a:r>
              <a:rPr lang="en-US" dirty="0" smtClean="0">
                <a:solidFill>
                  <a:srgbClr val="006600"/>
                </a:solidFill>
              </a:rPr>
              <a:t>(3/3)</a:t>
            </a:r>
            <a:endParaRPr lang="en-GB" dirty="0">
              <a:solidFill>
                <a:srgbClr val="FF0000"/>
              </a:solidFill>
            </a:endParaRPr>
          </a:p>
        </p:txBody>
      </p:sp>
      <p:sp>
        <p:nvSpPr>
          <p:cNvPr id="3" name="Content Placeholder 2"/>
          <p:cNvSpPr>
            <a:spLocks noGrp="1"/>
          </p:cNvSpPr>
          <p:nvPr>
            <p:ph idx="1"/>
          </p:nvPr>
        </p:nvSpPr>
        <p:spPr>
          <a:xfrm>
            <a:off x="343348" y="2220517"/>
            <a:ext cx="6921976" cy="3691443"/>
          </a:xfrm>
        </p:spPr>
        <p:txBody>
          <a:bodyPr>
            <a:normAutofit/>
          </a:bodyPr>
          <a:lstStyle/>
          <a:p>
            <a:r>
              <a:rPr lang="fr-FR" sz="2600" dirty="0" smtClean="0"/>
              <a:t>Objet</a:t>
            </a:r>
          </a:p>
          <a:p>
            <a:pPr lvl="1">
              <a:buFont typeface="Wingdings" panose="05000000000000000000" pitchFamily="2" charset="2"/>
              <a:buChar char="§"/>
            </a:pPr>
            <a:r>
              <a:rPr lang="fr-FR" sz="2600" dirty="0" smtClean="0"/>
              <a:t>Fournir la preuve matérielle qu’un produit provient d’une source donnée</a:t>
            </a:r>
          </a:p>
          <a:p>
            <a:pPr lvl="1">
              <a:buFont typeface="Wingdings" panose="05000000000000000000" pitchFamily="2" charset="2"/>
              <a:buChar char="§"/>
            </a:pPr>
            <a:r>
              <a:rPr lang="fr-FR" sz="2600" dirty="0" smtClean="0"/>
              <a:t>Assurer la traçabilité des produits tout au long de la chaîne d’approvisionnement, de la source forestière au consommateur</a:t>
            </a:r>
          </a:p>
          <a:p>
            <a:r>
              <a:rPr lang="fr-FR" sz="2600" dirty="0" smtClean="0"/>
              <a:t>Comprend</a:t>
            </a:r>
          </a:p>
          <a:p>
            <a:pPr lvl="1">
              <a:buFont typeface="Wingdings" panose="05000000000000000000" pitchFamily="2" charset="2"/>
              <a:buChar char="§"/>
            </a:pPr>
            <a:r>
              <a:rPr lang="fr-FR" sz="2600" dirty="0" smtClean="0"/>
              <a:t>Un système opérationnel</a:t>
            </a:r>
          </a:p>
          <a:p>
            <a:pPr lvl="1">
              <a:buFont typeface="Wingdings" panose="05000000000000000000" pitchFamily="2" charset="2"/>
              <a:buChar char="§"/>
            </a:pPr>
            <a:r>
              <a:rPr lang="fr-FR" sz="2600" dirty="0" smtClean="0"/>
              <a:t>La preuve de sa mise en œuvre </a:t>
            </a:r>
            <a:endParaRPr lang="en-GB" sz="2600" dirty="0" smtClean="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16</a:t>
            </a:fld>
            <a:endParaRPr lang="zh-TW"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66304" y="2693793"/>
            <a:ext cx="4425696" cy="2987040"/>
          </a:xfrm>
          <a:prstGeom prst="rect">
            <a:avLst/>
          </a:prstGeom>
        </p:spPr>
      </p:pic>
    </p:spTree>
    <p:extLst>
      <p:ext uri="{BB962C8B-B14F-4D97-AF65-F5344CB8AC3E}">
        <p14:creationId xmlns:p14="http://schemas.microsoft.com/office/powerpoint/2010/main" val="445959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1799" y="998968"/>
            <a:ext cx="8229600" cy="1417638"/>
          </a:xfrm>
        </p:spPr>
        <p:txBody>
          <a:bodyPr/>
          <a:lstStyle/>
          <a:p>
            <a:r>
              <a:rPr lang="fr-FR" dirty="0" smtClean="0">
                <a:solidFill>
                  <a:srgbClr val="006600"/>
                </a:solidFill>
              </a:rPr>
              <a:t>Traçabilité de long de la chaîne</a:t>
            </a:r>
            <a:endParaRPr lang="fr-FR" dirty="0">
              <a:solidFill>
                <a:srgbClr val="006600"/>
              </a:solidFill>
            </a:endParaRPr>
          </a:p>
        </p:txBody>
      </p:sp>
      <p:sp>
        <p:nvSpPr>
          <p:cNvPr id="3" name="Content Placeholder 2"/>
          <p:cNvSpPr>
            <a:spLocks noGrp="1"/>
          </p:cNvSpPr>
          <p:nvPr>
            <p:ph idx="1"/>
          </p:nvPr>
        </p:nvSpPr>
        <p:spPr>
          <a:xfrm>
            <a:off x="414523" y="2080706"/>
            <a:ext cx="7765201" cy="4525963"/>
          </a:xfrm>
        </p:spPr>
        <p:txBody>
          <a:bodyPr/>
          <a:lstStyle/>
          <a:p>
            <a:pPr>
              <a:buFontTx/>
              <a:buNone/>
            </a:pPr>
            <a:r>
              <a:rPr lang="fr-FR" dirty="0" smtClean="0"/>
              <a:t>La traçabilité repose sur deux éléments :</a:t>
            </a:r>
          </a:p>
          <a:p>
            <a:r>
              <a:rPr lang="fr-FR" sz="2400" dirty="0" smtClean="0"/>
              <a:t>Contrôle du bois AU SEIN d’une organisation</a:t>
            </a:r>
          </a:p>
          <a:p>
            <a:r>
              <a:rPr lang="fr-FR" sz="2400" dirty="0" smtClean="0"/>
              <a:t>Contrôle du bois ENTRE les organisations</a:t>
            </a:r>
          </a:p>
          <a:p>
            <a:endParaRPr lang="fr-FR" dirty="0"/>
          </a:p>
        </p:txBody>
      </p:sp>
      <p:grpSp>
        <p:nvGrpSpPr>
          <p:cNvPr id="4" name="Group 8"/>
          <p:cNvGrpSpPr>
            <a:grpSpLocks noChangeAspect="1"/>
          </p:cNvGrpSpPr>
          <p:nvPr/>
        </p:nvGrpSpPr>
        <p:grpSpPr bwMode="auto">
          <a:xfrm>
            <a:off x="557942" y="2769774"/>
            <a:ext cx="6599833" cy="3938320"/>
            <a:chOff x="798" y="1008"/>
            <a:chExt cx="4669" cy="2785"/>
          </a:xfrm>
        </p:grpSpPr>
        <p:sp>
          <p:nvSpPr>
            <p:cNvPr id="5" name="AutoShape 7"/>
            <p:cNvSpPr>
              <a:spLocks noChangeAspect="1" noChangeArrowheads="1" noTextEdit="1"/>
            </p:cNvSpPr>
            <p:nvPr/>
          </p:nvSpPr>
          <p:spPr bwMode="auto">
            <a:xfrm>
              <a:off x="798" y="1008"/>
              <a:ext cx="4669" cy="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sz="1350"/>
            </a:p>
          </p:txBody>
        </p:sp>
        <p:sp>
          <p:nvSpPr>
            <p:cNvPr id="6" name="Rectangle 9"/>
            <p:cNvSpPr>
              <a:spLocks noChangeArrowheads="1"/>
            </p:cNvSpPr>
            <p:nvPr/>
          </p:nvSpPr>
          <p:spPr bwMode="auto">
            <a:xfrm>
              <a:off x="2543" y="1197"/>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7" name="Rectangle 10"/>
            <p:cNvSpPr>
              <a:spLocks noChangeArrowheads="1"/>
            </p:cNvSpPr>
            <p:nvPr/>
          </p:nvSpPr>
          <p:spPr bwMode="auto">
            <a:xfrm>
              <a:off x="2537" y="1345"/>
              <a:ext cx="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8" name="Rectangle 11"/>
            <p:cNvSpPr>
              <a:spLocks noChangeArrowheads="1"/>
            </p:cNvSpPr>
            <p:nvPr/>
          </p:nvSpPr>
          <p:spPr bwMode="auto">
            <a:xfrm>
              <a:off x="874" y="1731"/>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9" name="Rectangle 12"/>
            <p:cNvSpPr>
              <a:spLocks noChangeArrowheads="1"/>
            </p:cNvSpPr>
            <p:nvPr/>
          </p:nvSpPr>
          <p:spPr bwMode="auto">
            <a:xfrm>
              <a:off x="815" y="1673"/>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0" name="Rectangle 13"/>
            <p:cNvSpPr>
              <a:spLocks noChangeArrowheads="1"/>
            </p:cNvSpPr>
            <p:nvPr/>
          </p:nvSpPr>
          <p:spPr bwMode="auto">
            <a:xfrm>
              <a:off x="888" y="1817"/>
              <a:ext cx="215"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fr-FR" sz="750" dirty="0" smtClean="0">
                  <a:solidFill>
                    <a:srgbClr val="000000"/>
                  </a:solidFill>
                </a:rPr>
                <a:t>Forêt</a:t>
              </a:r>
              <a:r>
                <a:rPr lang="en-GB" sz="750" dirty="0" smtClean="0">
                  <a:solidFill>
                    <a:srgbClr val="000000"/>
                  </a:solidFill>
                </a:rPr>
                <a:t> 1</a:t>
              </a:r>
              <a:endParaRPr lang="en-GB" sz="1350" dirty="0"/>
            </a:p>
          </p:txBody>
        </p:sp>
        <p:sp>
          <p:nvSpPr>
            <p:cNvPr id="11" name="Rectangle 14"/>
            <p:cNvSpPr>
              <a:spLocks noChangeArrowheads="1"/>
            </p:cNvSpPr>
            <p:nvPr/>
          </p:nvSpPr>
          <p:spPr bwMode="auto">
            <a:xfrm>
              <a:off x="874" y="3386"/>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2" name="Rectangle 15"/>
            <p:cNvSpPr>
              <a:spLocks noChangeArrowheads="1"/>
            </p:cNvSpPr>
            <p:nvPr/>
          </p:nvSpPr>
          <p:spPr bwMode="auto">
            <a:xfrm>
              <a:off x="815" y="3327"/>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3" name="Rectangle 16"/>
            <p:cNvSpPr>
              <a:spLocks noChangeArrowheads="1"/>
            </p:cNvSpPr>
            <p:nvPr/>
          </p:nvSpPr>
          <p:spPr bwMode="auto">
            <a:xfrm>
              <a:off x="888" y="3473"/>
              <a:ext cx="215"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fr-FR" sz="750" dirty="0" smtClean="0">
                  <a:solidFill>
                    <a:srgbClr val="000000"/>
                  </a:solidFill>
                </a:rPr>
                <a:t>Forêt </a:t>
              </a:r>
              <a:r>
                <a:rPr lang="en-GB" sz="750" dirty="0" smtClean="0">
                  <a:solidFill>
                    <a:srgbClr val="000000"/>
                  </a:solidFill>
                </a:rPr>
                <a:t>2</a:t>
              </a:r>
              <a:endParaRPr lang="en-GB" sz="1350" dirty="0"/>
            </a:p>
          </p:txBody>
        </p:sp>
        <p:sp>
          <p:nvSpPr>
            <p:cNvPr id="14" name="Rectangle 17"/>
            <p:cNvSpPr>
              <a:spLocks noChangeArrowheads="1"/>
            </p:cNvSpPr>
            <p:nvPr/>
          </p:nvSpPr>
          <p:spPr bwMode="auto">
            <a:xfrm>
              <a:off x="2140"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5" name="Rectangle 18"/>
            <p:cNvSpPr>
              <a:spLocks noChangeArrowheads="1"/>
            </p:cNvSpPr>
            <p:nvPr/>
          </p:nvSpPr>
          <p:spPr bwMode="auto">
            <a:xfrm>
              <a:off x="2081"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6" name="Rectangle 19"/>
            <p:cNvSpPr>
              <a:spLocks noChangeArrowheads="1"/>
            </p:cNvSpPr>
            <p:nvPr/>
          </p:nvSpPr>
          <p:spPr bwMode="auto">
            <a:xfrm>
              <a:off x="2225" y="2694"/>
              <a:ext cx="282"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fr-FR" sz="750" dirty="0" smtClean="0">
                  <a:solidFill>
                    <a:srgbClr val="000000"/>
                  </a:solidFill>
                </a:rPr>
                <a:t>Fabricant</a:t>
              </a:r>
              <a:endParaRPr lang="fr-FR" sz="1350" dirty="0"/>
            </a:p>
          </p:txBody>
        </p:sp>
        <p:sp>
          <p:nvSpPr>
            <p:cNvPr id="17" name="Rectangle 20"/>
            <p:cNvSpPr>
              <a:spLocks noChangeArrowheads="1"/>
            </p:cNvSpPr>
            <p:nvPr/>
          </p:nvSpPr>
          <p:spPr bwMode="auto">
            <a:xfrm>
              <a:off x="3405"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8" name="Rectangle 21"/>
            <p:cNvSpPr>
              <a:spLocks noChangeArrowheads="1"/>
            </p:cNvSpPr>
            <p:nvPr/>
          </p:nvSpPr>
          <p:spPr bwMode="auto">
            <a:xfrm>
              <a:off x="3346"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19" name="Rectangle 22"/>
            <p:cNvSpPr>
              <a:spLocks noChangeArrowheads="1"/>
            </p:cNvSpPr>
            <p:nvPr/>
          </p:nvSpPr>
          <p:spPr bwMode="auto">
            <a:xfrm>
              <a:off x="3549" y="2694"/>
              <a:ext cx="346" cy="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fr-FR" sz="750" dirty="0" smtClean="0">
                  <a:solidFill>
                    <a:srgbClr val="000000"/>
                  </a:solidFill>
                </a:rPr>
                <a:t>Distributeur</a:t>
              </a:r>
              <a:endParaRPr lang="fr-FR" sz="1350" dirty="0"/>
            </a:p>
          </p:txBody>
        </p:sp>
        <p:sp>
          <p:nvSpPr>
            <p:cNvPr id="20" name="Rectangle 23"/>
            <p:cNvSpPr>
              <a:spLocks noChangeArrowheads="1"/>
            </p:cNvSpPr>
            <p:nvPr/>
          </p:nvSpPr>
          <p:spPr bwMode="auto">
            <a:xfrm>
              <a:off x="4671" y="2607"/>
              <a:ext cx="779" cy="390"/>
            </a:xfrm>
            <a:prstGeom prst="rect">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1" name="Rectangle 24"/>
            <p:cNvSpPr>
              <a:spLocks noChangeArrowheads="1"/>
            </p:cNvSpPr>
            <p:nvPr/>
          </p:nvSpPr>
          <p:spPr bwMode="auto">
            <a:xfrm>
              <a:off x="4612" y="2549"/>
              <a:ext cx="779" cy="39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endParaRPr lang="en-US" sz="1350"/>
            </a:p>
          </p:txBody>
        </p:sp>
        <p:sp>
          <p:nvSpPr>
            <p:cNvPr id="22" name="Rectangle 25"/>
            <p:cNvSpPr>
              <a:spLocks noChangeArrowheads="1"/>
            </p:cNvSpPr>
            <p:nvPr/>
          </p:nvSpPr>
          <p:spPr bwMode="auto">
            <a:xfrm>
              <a:off x="4775" y="2691"/>
              <a:ext cx="42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ヒラギノ角ゴ Pro W3" charset="-128"/>
                </a:defRPr>
              </a:lvl1pPr>
              <a:lvl2pPr marL="742950" indent="-285750" eaLnBrk="0" hangingPunct="0">
                <a:defRPr>
                  <a:solidFill>
                    <a:schemeClr val="tx1"/>
                  </a:solidFill>
                  <a:latin typeface="Arial" panose="020B0604020202020204" pitchFamily="34" charset="0"/>
                  <a:ea typeface="ヒラギノ角ゴ Pro W3" charset="-128"/>
                </a:defRPr>
              </a:lvl2pPr>
              <a:lvl3pPr marL="1143000" indent="-228600" eaLnBrk="0" hangingPunct="0">
                <a:defRPr>
                  <a:solidFill>
                    <a:schemeClr val="tx1"/>
                  </a:solidFill>
                  <a:latin typeface="Arial" panose="020B0604020202020204" pitchFamily="34" charset="0"/>
                  <a:ea typeface="ヒラギノ角ゴ Pro W3" charset="-128"/>
                </a:defRPr>
              </a:lvl3pPr>
              <a:lvl4pPr marL="1600200" indent="-228600" eaLnBrk="0" hangingPunct="0">
                <a:defRPr>
                  <a:solidFill>
                    <a:schemeClr val="tx1"/>
                  </a:solidFill>
                  <a:latin typeface="Arial" panose="020B0604020202020204" pitchFamily="34" charset="0"/>
                  <a:ea typeface="ヒラギノ角ゴ Pro W3" charset="-128"/>
                </a:defRPr>
              </a:lvl4pPr>
              <a:lvl5pPr marL="2057400" indent="-228600" eaLnBrk="0" hangingPunct="0">
                <a:defRPr>
                  <a:solidFill>
                    <a:schemeClr val="tx1"/>
                  </a:solidFill>
                  <a:latin typeface="Arial" panose="020B0604020202020204" pitchFamily="34" charset="0"/>
                  <a:ea typeface="ヒラギノ角ゴ Pro W3"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ヒラギノ角ゴ Pro W3" charset="-128"/>
                </a:defRPr>
              </a:lvl9pPr>
            </a:lstStyle>
            <a:p>
              <a:pPr eaLnBrk="1" hangingPunct="1"/>
              <a:r>
                <a:rPr lang="fr-FR" sz="750" dirty="0" smtClean="0">
                  <a:solidFill>
                    <a:srgbClr val="000000"/>
                  </a:solidFill>
                </a:rPr>
                <a:t>Chaîne de distribution</a:t>
              </a:r>
              <a:endParaRPr lang="fr-FR" sz="1350" dirty="0"/>
            </a:p>
          </p:txBody>
        </p:sp>
        <p:sp>
          <p:nvSpPr>
            <p:cNvPr id="23" name="Line 26"/>
            <p:cNvSpPr>
              <a:spLocks noChangeShapeType="1"/>
            </p:cNvSpPr>
            <p:nvPr/>
          </p:nvSpPr>
          <p:spPr bwMode="auto">
            <a:xfrm>
              <a:off x="2860"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 name="Freeform 27"/>
            <p:cNvSpPr>
              <a:spLocks/>
            </p:cNvSpPr>
            <p:nvPr/>
          </p:nvSpPr>
          <p:spPr bwMode="auto">
            <a:xfrm>
              <a:off x="3302"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5" name="Line 28"/>
            <p:cNvSpPr>
              <a:spLocks noChangeShapeType="1"/>
            </p:cNvSpPr>
            <p:nvPr/>
          </p:nvSpPr>
          <p:spPr bwMode="auto">
            <a:xfrm>
              <a:off x="4125" y="2743"/>
              <a:ext cx="44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6" name="Freeform 29"/>
            <p:cNvSpPr>
              <a:spLocks/>
            </p:cNvSpPr>
            <p:nvPr/>
          </p:nvSpPr>
          <p:spPr bwMode="auto">
            <a:xfrm>
              <a:off x="4568" y="2721"/>
              <a:ext cx="44" cy="45"/>
            </a:xfrm>
            <a:custGeom>
              <a:avLst/>
              <a:gdLst>
                <a:gd name="T0" fmla="*/ 0 w 89"/>
                <a:gd name="T1" fmla="*/ 0 h 89"/>
                <a:gd name="T2" fmla="*/ 44 w 89"/>
                <a:gd name="T3" fmla="*/ 23 h 89"/>
                <a:gd name="T4" fmla="*/ 0 w 89"/>
                <a:gd name="T5" fmla="*/ 45 h 89"/>
                <a:gd name="T6" fmla="*/ 0 w 89"/>
                <a:gd name="T7" fmla="*/ 0 h 89"/>
                <a:gd name="T8" fmla="*/ 0 60000 65536"/>
                <a:gd name="T9" fmla="*/ 0 60000 65536"/>
                <a:gd name="T10" fmla="*/ 0 60000 65536"/>
                <a:gd name="T11" fmla="*/ 0 60000 65536"/>
                <a:gd name="T12" fmla="*/ 0 w 89"/>
                <a:gd name="T13" fmla="*/ 0 h 89"/>
                <a:gd name="T14" fmla="*/ 89 w 89"/>
                <a:gd name="T15" fmla="*/ 89 h 89"/>
              </a:gdLst>
              <a:ahLst/>
              <a:cxnLst>
                <a:cxn ang="T8">
                  <a:pos x="T0" y="T1"/>
                </a:cxn>
                <a:cxn ang="T9">
                  <a:pos x="T2" y="T3"/>
                </a:cxn>
                <a:cxn ang="T10">
                  <a:pos x="T4" y="T5"/>
                </a:cxn>
                <a:cxn ang="T11">
                  <a:pos x="T6" y="T7"/>
                </a:cxn>
              </a:cxnLst>
              <a:rect l="T12" t="T13" r="T14" b="T15"/>
              <a:pathLst>
                <a:path w="89" h="89">
                  <a:moveTo>
                    <a:pt x="0" y="0"/>
                  </a:moveTo>
                  <a:lnTo>
                    <a:pt x="89" y="45"/>
                  </a:lnTo>
                  <a:lnTo>
                    <a:pt x="0" y="8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7" name="Line 30"/>
            <p:cNvSpPr>
              <a:spLocks noChangeShapeType="1"/>
            </p:cNvSpPr>
            <p:nvPr/>
          </p:nvSpPr>
          <p:spPr bwMode="auto">
            <a:xfrm>
              <a:off x="1594" y="1867"/>
              <a:ext cx="468" cy="84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8" name="Freeform 31"/>
            <p:cNvSpPr>
              <a:spLocks/>
            </p:cNvSpPr>
            <p:nvPr/>
          </p:nvSpPr>
          <p:spPr bwMode="auto">
            <a:xfrm>
              <a:off x="2040" y="2694"/>
              <a:ext cx="41" cy="49"/>
            </a:xfrm>
            <a:custGeom>
              <a:avLst/>
              <a:gdLst>
                <a:gd name="T0" fmla="*/ 39 w 83"/>
                <a:gd name="T1" fmla="*/ 0 h 99"/>
                <a:gd name="T2" fmla="*/ 41 w 83"/>
                <a:gd name="T3" fmla="*/ 49 h 99"/>
                <a:gd name="T4" fmla="*/ 0 w 83"/>
                <a:gd name="T5" fmla="*/ 21 h 99"/>
                <a:gd name="T6" fmla="*/ 39 w 83"/>
                <a:gd name="T7" fmla="*/ 0 h 99"/>
                <a:gd name="T8" fmla="*/ 0 60000 65536"/>
                <a:gd name="T9" fmla="*/ 0 60000 65536"/>
                <a:gd name="T10" fmla="*/ 0 60000 65536"/>
                <a:gd name="T11" fmla="*/ 0 60000 65536"/>
                <a:gd name="T12" fmla="*/ 0 w 83"/>
                <a:gd name="T13" fmla="*/ 0 h 99"/>
                <a:gd name="T14" fmla="*/ 83 w 83"/>
                <a:gd name="T15" fmla="*/ 99 h 99"/>
              </a:gdLst>
              <a:ahLst/>
              <a:cxnLst>
                <a:cxn ang="T8">
                  <a:pos x="T0" y="T1"/>
                </a:cxn>
                <a:cxn ang="T9">
                  <a:pos x="T2" y="T3"/>
                </a:cxn>
                <a:cxn ang="T10">
                  <a:pos x="T4" y="T5"/>
                </a:cxn>
                <a:cxn ang="T11">
                  <a:pos x="T6" y="T7"/>
                </a:cxn>
              </a:cxnLst>
              <a:rect l="T12" t="T13" r="T14" b="T15"/>
              <a:pathLst>
                <a:path w="83" h="99">
                  <a:moveTo>
                    <a:pt x="78" y="0"/>
                  </a:moveTo>
                  <a:lnTo>
                    <a:pt x="83" y="99"/>
                  </a:lnTo>
                  <a:lnTo>
                    <a:pt x="0" y="43"/>
                  </a:lnTo>
                  <a:lnTo>
                    <a:pt x="7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sp>
          <p:nvSpPr>
            <p:cNvPr id="29" name="Line 32"/>
            <p:cNvSpPr>
              <a:spLocks noChangeShapeType="1"/>
            </p:cNvSpPr>
            <p:nvPr/>
          </p:nvSpPr>
          <p:spPr bwMode="auto">
            <a:xfrm flipV="1">
              <a:off x="1594" y="2777"/>
              <a:ext cx="467" cy="7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30" name="Freeform 33"/>
            <p:cNvSpPr>
              <a:spLocks/>
            </p:cNvSpPr>
            <p:nvPr/>
          </p:nvSpPr>
          <p:spPr bwMode="auto">
            <a:xfrm>
              <a:off x="2038" y="2743"/>
              <a:ext cx="43" cy="51"/>
            </a:xfrm>
            <a:custGeom>
              <a:avLst/>
              <a:gdLst>
                <a:gd name="T0" fmla="*/ 0 w 86"/>
                <a:gd name="T1" fmla="*/ 27 h 100"/>
                <a:gd name="T2" fmla="*/ 43 w 86"/>
                <a:gd name="T3" fmla="*/ 0 h 100"/>
                <a:gd name="T4" fmla="*/ 38 w 86"/>
                <a:gd name="T5" fmla="*/ 51 h 100"/>
                <a:gd name="T6" fmla="*/ 0 w 86"/>
                <a:gd name="T7" fmla="*/ 27 h 100"/>
                <a:gd name="T8" fmla="*/ 0 60000 65536"/>
                <a:gd name="T9" fmla="*/ 0 60000 65536"/>
                <a:gd name="T10" fmla="*/ 0 60000 65536"/>
                <a:gd name="T11" fmla="*/ 0 60000 65536"/>
                <a:gd name="T12" fmla="*/ 0 w 86"/>
                <a:gd name="T13" fmla="*/ 0 h 100"/>
                <a:gd name="T14" fmla="*/ 86 w 86"/>
                <a:gd name="T15" fmla="*/ 100 h 100"/>
              </a:gdLst>
              <a:ahLst/>
              <a:cxnLst>
                <a:cxn ang="T8">
                  <a:pos x="T0" y="T1"/>
                </a:cxn>
                <a:cxn ang="T9">
                  <a:pos x="T2" y="T3"/>
                </a:cxn>
                <a:cxn ang="T10">
                  <a:pos x="T4" y="T5"/>
                </a:cxn>
                <a:cxn ang="T11">
                  <a:pos x="T6" y="T7"/>
                </a:cxn>
              </a:cxnLst>
              <a:rect l="T12" t="T13" r="T14" b="T15"/>
              <a:pathLst>
                <a:path w="86" h="100">
                  <a:moveTo>
                    <a:pt x="0" y="52"/>
                  </a:moveTo>
                  <a:lnTo>
                    <a:pt x="86" y="0"/>
                  </a:lnTo>
                  <a:lnTo>
                    <a:pt x="76" y="100"/>
                  </a:lnTo>
                  <a:lnTo>
                    <a:pt x="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1350"/>
            </a:p>
          </p:txBody>
        </p:sp>
      </p:grpSp>
      <p:sp>
        <p:nvSpPr>
          <p:cNvPr id="31" name="Slide Number Placeholder 30"/>
          <p:cNvSpPr>
            <a:spLocks noGrp="1"/>
          </p:cNvSpPr>
          <p:nvPr>
            <p:ph type="sldNum" sz="quarter" idx="12"/>
          </p:nvPr>
        </p:nvSpPr>
        <p:spPr/>
        <p:txBody>
          <a:bodyPr/>
          <a:lstStyle/>
          <a:p>
            <a:fld id="{A4CE05BE-1510-4BF9-B87A-E3BAF5EBDA19}" type="slidenum">
              <a:rPr lang="zh-TW" altLang="en-US" smtClean="0"/>
              <a:pPr/>
              <a:t>17</a:t>
            </a:fld>
            <a:endParaRPr lang="zh-TW" altLang="en-US" dirty="0"/>
          </a:p>
        </p:txBody>
      </p:sp>
      <p:pic>
        <p:nvPicPr>
          <p:cNvPr id="2050" name="Picture 2" descr="C:\Users\burcha_ges\Pictures\Thailand_EUTR Training_Juli 2014\CIMG80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29625" y="-10871200"/>
            <a:ext cx="384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2048" name="Picture 20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19616" y="2159064"/>
            <a:ext cx="3072384" cy="4096512"/>
          </a:xfrm>
          <a:prstGeom prst="rect">
            <a:avLst/>
          </a:prstGeom>
        </p:spPr>
      </p:pic>
    </p:spTree>
    <p:extLst>
      <p:ext uri="{BB962C8B-B14F-4D97-AF65-F5344CB8AC3E}">
        <p14:creationId xmlns:p14="http://schemas.microsoft.com/office/powerpoint/2010/main" val="5549165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2123" y="1076796"/>
            <a:ext cx="11202121" cy="1417638"/>
          </a:xfrm>
        </p:spPr>
        <p:txBody>
          <a:bodyPr>
            <a:normAutofit/>
          </a:bodyPr>
          <a:lstStyle/>
          <a:p>
            <a:r>
              <a:rPr lang="fr-FR" dirty="0" smtClean="0">
                <a:solidFill>
                  <a:srgbClr val="006600"/>
                </a:solidFill>
              </a:rPr>
              <a:t>De la forêt à l’utilisateur : traçabilité entre </a:t>
            </a:r>
            <a:r>
              <a:rPr lang="fr-FR" dirty="0" smtClean="0">
                <a:solidFill>
                  <a:srgbClr val="006600"/>
                </a:solidFill>
              </a:rPr>
              <a:t>organisations (1/4)</a:t>
            </a:r>
            <a:endParaRPr lang="fr-FR" dirty="0">
              <a:solidFill>
                <a:srgbClr val="006600"/>
              </a:solidFill>
            </a:endParaRPr>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18</a:t>
            </a:fld>
            <a:endParaRPr lang="zh-TW" altLang="en-US"/>
          </a:p>
        </p:txBody>
      </p:sp>
      <p:pic>
        <p:nvPicPr>
          <p:cNvPr id="5" name="Picture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453770"/>
            <a:ext cx="12192000" cy="2305049"/>
          </a:xfrm>
          <a:prstGeom prst="rect">
            <a:avLst/>
          </a:prstGeom>
        </p:spPr>
      </p:pic>
    </p:spTree>
    <p:extLst>
      <p:ext uri="{BB962C8B-B14F-4D97-AF65-F5344CB8AC3E}">
        <p14:creationId xmlns:p14="http://schemas.microsoft.com/office/powerpoint/2010/main" val="41909115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4CE05BE-1510-4BF9-B87A-E3BAF5EBDA19}" type="slidenum">
              <a:rPr lang="zh-TW" altLang="en-US" smtClean="0"/>
              <a:pPr/>
              <a:t>19</a:t>
            </a:fld>
            <a:endParaRPr lang="zh-TW" alt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625" y="2206625"/>
            <a:ext cx="5667375" cy="4229100"/>
          </a:xfrm>
          <a:prstGeom prst="rect">
            <a:avLst/>
          </a:prstGeom>
        </p:spPr>
      </p:pic>
      <p:sp>
        <p:nvSpPr>
          <p:cNvPr id="6" name="Title 1"/>
          <p:cNvSpPr>
            <a:spLocks noGrp="1"/>
          </p:cNvSpPr>
          <p:nvPr>
            <p:ph type="title"/>
          </p:nvPr>
        </p:nvSpPr>
        <p:spPr>
          <a:xfrm>
            <a:off x="412123" y="1076796"/>
            <a:ext cx="11202121" cy="1417638"/>
          </a:xfrm>
        </p:spPr>
        <p:txBody>
          <a:bodyPr>
            <a:normAutofit/>
          </a:bodyPr>
          <a:lstStyle/>
          <a:p>
            <a:r>
              <a:rPr lang="fr-FR" dirty="0" smtClean="0">
                <a:solidFill>
                  <a:srgbClr val="006600"/>
                </a:solidFill>
              </a:rPr>
              <a:t>De la forêt à l’utilisateur : traçabilité entre </a:t>
            </a:r>
            <a:r>
              <a:rPr lang="fr-FR" dirty="0" smtClean="0">
                <a:solidFill>
                  <a:srgbClr val="006600"/>
                </a:solidFill>
              </a:rPr>
              <a:t>organisations (2/4)</a:t>
            </a:r>
            <a:endParaRPr lang="fr-FR" dirty="0">
              <a:solidFill>
                <a:srgbClr val="006600"/>
              </a:solidFill>
            </a:endParaRPr>
          </a:p>
        </p:txBody>
      </p:sp>
    </p:spTree>
    <p:extLst>
      <p:ext uri="{BB962C8B-B14F-4D97-AF65-F5344CB8AC3E}">
        <p14:creationId xmlns:p14="http://schemas.microsoft.com/office/powerpoint/2010/main" val="4297716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Chaîne d’approvisionnement du bois</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20</a:t>
            </a:fld>
            <a:endParaRPr lang="zh-TW"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0914" y="2194224"/>
            <a:ext cx="5952615" cy="4429853"/>
          </a:xfrm>
          <a:prstGeom prst="rect">
            <a:avLst/>
          </a:prstGeom>
        </p:spPr>
      </p:pic>
      <p:sp>
        <p:nvSpPr>
          <p:cNvPr id="7" name="Title 1"/>
          <p:cNvSpPr txBox="1">
            <a:spLocks/>
          </p:cNvSpPr>
          <p:nvPr/>
        </p:nvSpPr>
        <p:spPr>
          <a:xfrm>
            <a:off x="412123" y="1076796"/>
            <a:ext cx="11202121" cy="1417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a:lstStyle>
          <a:p>
            <a:r>
              <a:rPr lang="fr-FR" dirty="0" smtClean="0">
                <a:solidFill>
                  <a:srgbClr val="006600"/>
                </a:solidFill>
              </a:rPr>
              <a:t>De la forêt à l’utilisateur : traçabilité entre organisations (3/4)</a:t>
            </a:r>
            <a:endParaRPr lang="fr-FR" dirty="0">
              <a:solidFill>
                <a:srgbClr val="006600"/>
              </a:solidFill>
            </a:endParaRPr>
          </a:p>
        </p:txBody>
      </p:sp>
    </p:spTree>
    <p:extLst>
      <p:ext uri="{BB962C8B-B14F-4D97-AF65-F5344CB8AC3E}">
        <p14:creationId xmlns:p14="http://schemas.microsoft.com/office/powerpoint/2010/main" val="23760065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4CE05BE-1510-4BF9-B87A-E3BAF5EBDA19}" type="slidenum">
              <a:rPr lang="zh-TW" altLang="en-US" smtClean="0"/>
              <a:pPr/>
              <a:t>21</a:t>
            </a:fld>
            <a:endParaRPr lang="zh-TW" altLang="en-US"/>
          </a:p>
        </p:txBody>
      </p:sp>
      <p:sp>
        <p:nvSpPr>
          <p:cNvPr id="4" name="TextBox 3"/>
          <p:cNvSpPr txBox="1"/>
          <p:nvPr/>
        </p:nvSpPr>
        <p:spPr>
          <a:xfrm>
            <a:off x="9839249" y="4913505"/>
            <a:ext cx="2352752" cy="261610"/>
          </a:xfrm>
          <a:prstGeom prst="rect">
            <a:avLst/>
          </a:prstGeom>
          <a:noFill/>
        </p:spPr>
        <p:txBody>
          <a:bodyPr wrap="square" rtlCol="0">
            <a:spAutoFit/>
          </a:bodyPr>
          <a:lstStyle/>
          <a:p>
            <a:r>
              <a:rPr lang="en-GB" sz="1100" dirty="0">
                <a:solidFill>
                  <a:schemeClr val="bg1"/>
                </a:solidFill>
              </a:rPr>
              <a:t>© Evan Leeson</a:t>
            </a:r>
          </a:p>
        </p:txBody>
      </p:sp>
      <p:sp>
        <p:nvSpPr>
          <p:cNvPr id="8" name="Title 1"/>
          <p:cNvSpPr>
            <a:spLocks noGrp="1"/>
          </p:cNvSpPr>
          <p:nvPr>
            <p:ph type="title"/>
          </p:nvPr>
        </p:nvSpPr>
        <p:spPr>
          <a:xfrm>
            <a:off x="412123" y="1076796"/>
            <a:ext cx="11202121" cy="1417638"/>
          </a:xfrm>
        </p:spPr>
        <p:txBody>
          <a:bodyPr>
            <a:normAutofit/>
          </a:bodyPr>
          <a:lstStyle/>
          <a:p>
            <a:r>
              <a:rPr lang="fr-FR" dirty="0" smtClean="0">
                <a:solidFill>
                  <a:srgbClr val="006600"/>
                </a:solidFill>
              </a:rPr>
              <a:t>De la forêt à l’utilisateur : traçabilité entre </a:t>
            </a:r>
            <a:r>
              <a:rPr lang="fr-FR" dirty="0" smtClean="0">
                <a:solidFill>
                  <a:srgbClr val="006600"/>
                </a:solidFill>
              </a:rPr>
              <a:t>organisations (4/4)</a:t>
            </a:r>
            <a:endParaRPr lang="fr-FR" dirty="0">
              <a:solidFill>
                <a:srgbClr val="006600"/>
              </a:solidFill>
            </a:endParaRPr>
          </a:p>
        </p:txBody>
      </p:sp>
      <p:pic>
        <p:nvPicPr>
          <p:cNvPr id="9"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8155" y="2365160"/>
            <a:ext cx="3008671" cy="3068605"/>
          </a:xfrm>
          <a:prstGeom prst="rect">
            <a:avLst/>
          </a:prstGeom>
        </p:spPr>
      </p:pic>
      <p:pic>
        <p:nvPicPr>
          <p:cNvPr id="10"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2417839"/>
            <a:ext cx="7270955" cy="3015926"/>
          </a:xfrm>
          <a:prstGeom prst="rect">
            <a:avLst/>
          </a:prstGeom>
        </p:spPr>
      </p:pic>
    </p:spTree>
    <p:extLst>
      <p:ext uri="{BB962C8B-B14F-4D97-AF65-F5344CB8AC3E}">
        <p14:creationId xmlns:p14="http://schemas.microsoft.com/office/powerpoint/2010/main" val="18189305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1" y="1045028"/>
            <a:ext cx="8229600" cy="1417638"/>
          </a:xfrm>
        </p:spPr>
        <p:txBody>
          <a:bodyPr/>
          <a:lstStyle/>
          <a:p>
            <a:r>
              <a:rPr lang="fr-FR" dirty="0" smtClean="0">
                <a:solidFill>
                  <a:srgbClr val="006600"/>
                </a:solidFill>
              </a:rPr>
              <a:t>Vérification des preuves</a:t>
            </a:r>
            <a:endParaRPr lang="fr-FR" dirty="0">
              <a:solidFill>
                <a:srgbClr val="006600"/>
              </a:solidFill>
            </a:endParaRPr>
          </a:p>
        </p:txBody>
      </p:sp>
      <p:sp>
        <p:nvSpPr>
          <p:cNvPr id="3" name="Content Placeholder 2"/>
          <p:cNvSpPr>
            <a:spLocks noGrp="1"/>
          </p:cNvSpPr>
          <p:nvPr>
            <p:ph idx="1"/>
          </p:nvPr>
        </p:nvSpPr>
        <p:spPr>
          <a:xfrm>
            <a:off x="402771" y="2149474"/>
            <a:ext cx="8229600" cy="4525963"/>
          </a:xfrm>
        </p:spPr>
        <p:txBody>
          <a:bodyPr/>
          <a:lstStyle/>
          <a:p>
            <a:r>
              <a:rPr lang="fr-FR" dirty="0" smtClean="0"/>
              <a:t>Preuves : </a:t>
            </a:r>
          </a:p>
          <a:p>
            <a:pPr lvl="1"/>
            <a:r>
              <a:rPr lang="fr-FR" dirty="0" smtClean="0"/>
              <a:t>Documentation, questionnaire fournisseurs</a:t>
            </a:r>
          </a:p>
          <a:p>
            <a:pPr lvl="1"/>
            <a:r>
              <a:rPr lang="fr-FR" dirty="0" smtClean="0"/>
              <a:t>Visite sur place</a:t>
            </a:r>
          </a:p>
          <a:p>
            <a:r>
              <a:rPr lang="fr-FR" dirty="0" smtClean="0"/>
              <a:t>Crédibilité des informations/ preuves</a:t>
            </a:r>
          </a:p>
          <a:p>
            <a:r>
              <a:rPr lang="fr-FR" dirty="0" smtClean="0"/>
              <a:t>Types de vérification</a:t>
            </a:r>
          </a:p>
          <a:p>
            <a:pPr lvl="1"/>
            <a:r>
              <a:rPr lang="fr-FR" dirty="0" smtClean="0"/>
              <a:t>Première partie</a:t>
            </a:r>
          </a:p>
          <a:p>
            <a:pPr lvl="1"/>
            <a:r>
              <a:rPr lang="fr-FR" dirty="0" smtClean="0"/>
              <a:t>Seconde partie</a:t>
            </a:r>
          </a:p>
          <a:p>
            <a:pPr lvl="1"/>
            <a:r>
              <a:rPr lang="fr-FR" dirty="0" smtClean="0"/>
              <a:t>Tierce partie</a:t>
            </a:r>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22</a:t>
            </a:fld>
            <a:endParaRPr lang="zh-TW" altLang="en-US"/>
          </a:p>
        </p:txBody>
      </p:sp>
    </p:spTree>
    <p:extLst>
      <p:ext uri="{BB962C8B-B14F-4D97-AF65-F5344CB8AC3E}">
        <p14:creationId xmlns:p14="http://schemas.microsoft.com/office/powerpoint/2010/main" val="1248541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Vérification de première partie</a:t>
            </a:r>
            <a:endParaRPr lang="fr-FR" dirty="0">
              <a:solidFill>
                <a:srgbClr val="006600"/>
              </a:solidFill>
            </a:endParaRPr>
          </a:p>
        </p:txBody>
      </p:sp>
      <p:sp>
        <p:nvSpPr>
          <p:cNvPr id="3" name="Content Placeholder 2"/>
          <p:cNvSpPr>
            <a:spLocks noGrp="1"/>
          </p:cNvSpPr>
          <p:nvPr>
            <p:ph idx="1"/>
          </p:nvPr>
        </p:nvSpPr>
        <p:spPr/>
        <p:txBody>
          <a:bodyPr/>
          <a:lstStyle/>
          <a:p>
            <a:r>
              <a:rPr lang="fr-FR" sz="3000" dirty="0" smtClean="0"/>
              <a:t>Réalisée par les producteurs eux-mêmes</a:t>
            </a:r>
          </a:p>
          <a:p>
            <a:r>
              <a:rPr lang="fr-FR" sz="3000" dirty="0" smtClean="0"/>
              <a:t>Très utilisée pour les audits internes</a:t>
            </a:r>
          </a:p>
          <a:p>
            <a:r>
              <a:rPr lang="fr-FR" sz="3000" dirty="0" smtClean="0"/>
              <a:t>Aucune confirmation indépendante</a:t>
            </a:r>
          </a:p>
          <a:p>
            <a:r>
              <a:rPr lang="fr-FR" sz="3000" dirty="0" smtClean="0"/>
              <a:t>Pas crédible pour les réclamations externes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23</a:t>
            </a:fld>
            <a:endParaRPr lang="zh-TW" altLang="en-US"/>
          </a:p>
        </p:txBody>
      </p:sp>
    </p:spTree>
    <p:extLst>
      <p:ext uri="{BB962C8B-B14F-4D97-AF65-F5344CB8AC3E}">
        <p14:creationId xmlns:p14="http://schemas.microsoft.com/office/powerpoint/2010/main" val="1425312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Vérification de seconde partie</a:t>
            </a:r>
            <a:endParaRPr lang="fr-FR" dirty="0">
              <a:solidFill>
                <a:srgbClr val="006600"/>
              </a:solidFill>
            </a:endParaRPr>
          </a:p>
        </p:txBody>
      </p:sp>
      <p:sp>
        <p:nvSpPr>
          <p:cNvPr id="3" name="Content Placeholder 2"/>
          <p:cNvSpPr>
            <a:spLocks noGrp="1"/>
          </p:cNvSpPr>
          <p:nvPr>
            <p:ph idx="1"/>
          </p:nvPr>
        </p:nvSpPr>
        <p:spPr/>
        <p:txBody>
          <a:bodyPr/>
          <a:lstStyle/>
          <a:p>
            <a:r>
              <a:rPr lang="fr-FR" dirty="0" smtClean="0"/>
              <a:t>Réalisée par une organisation « apparentée »</a:t>
            </a:r>
          </a:p>
          <a:p>
            <a:pPr lvl="1"/>
            <a:r>
              <a:rPr lang="fr-FR" sz="2800" dirty="0" smtClean="0"/>
              <a:t>Par ex. client ou représentant du client</a:t>
            </a:r>
          </a:p>
          <a:p>
            <a:r>
              <a:rPr lang="fr-FR" dirty="0" smtClean="0"/>
              <a:t>Très utilisée pour confirmer les exigences du client</a:t>
            </a:r>
          </a:p>
          <a:p>
            <a:pPr lvl="1"/>
            <a:r>
              <a:rPr lang="fr-FR" sz="2800" dirty="0" smtClean="0"/>
              <a:t>Par ex. qualité, sécurité</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24</a:t>
            </a:fld>
            <a:endParaRPr lang="zh-TW" altLang="en-US"/>
          </a:p>
        </p:txBody>
      </p:sp>
    </p:spTree>
    <p:extLst>
      <p:ext uri="{BB962C8B-B14F-4D97-AF65-F5344CB8AC3E}">
        <p14:creationId xmlns:p14="http://schemas.microsoft.com/office/powerpoint/2010/main" val="41354493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Vérification tierce partie</a:t>
            </a:r>
            <a:endParaRPr lang="fr-FR" dirty="0">
              <a:solidFill>
                <a:srgbClr val="006600"/>
              </a:solidFill>
            </a:endParaRPr>
          </a:p>
        </p:txBody>
      </p:sp>
      <p:sp>
        <p:nvSpPr>
          <p:cNvPr id="3" name="Content Placeholder 2"/>
          <p:cNvSpPr>
            <a:spLocks noGrp="1"/>
          </p:cNvSpPr>
          <p:nvPr>
            <p:ph idx="1"/>
          </p:nvPr>
        </p:nvSpPr>
        <p:spPr>
          <a:xfrm>
            <a:off x="343349" y="2220517"/>
            <a:ext cx="7081034" cy="3691443"/>
          </a:xfrm>
        </p:spPr>
        <p:txBody>
          <a:bodyPr/>
          <a:lstStyle/>
          <a:p>
            <a:r>
              <a:rPr lang="fr-FR" dirty="0" smtClean="0"/>
              <a:t>Réalisée par une organisation indépendante</a:t>
            </a:r>
          </a:p>
          <a:p>
            <a:r>
              <a:rPr lang="fr-FR" dirty="0" smtClean="0"/>
              <a:t>Aucun lien avec le producteur ou le client</a:t>
            </a:r>
          </a:p>
          <a:p>
            <a:r>
              <a:rPr lang="fr-FR" dirty="0" smtClean="0"/>
              <a:t>La forme de vérification la plus crédible</a:t>
            </a:r>
          </a:p>
          <a:p>
            <a:r>
              <a:rPr lang="fr-FR" dirty="0" smtClean="0"/>
              <a:t>La mieux adaptée aux revendications publiques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25</a:t>
            </a:fld>
            <a:endParaRPr lang="zh-TW" alt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7120" y="2206625"/>
            <a:ext cx="4754880" cy="3584448"/>
          </a:xfrm>
          <a:prstGeom prst="rect">
            <a:avLst/>
          </a:prstGeom>
        </p:spPr>
      </p:pic>
    </p:spTree>
    <p:extLst>
      <p:ext uri="{BB962C8B-B14F-4D97-AF65-F5344CB8AC3E}">
        <p14:creationId xmlns:p14="http://schemas.microsoft.com/office/powerpoint/2010/main" val="21103139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Quelle approche est appropriée ?</a:t>
            </a:r>
            <a:endParaRPr lang="fr-FR" dirty="0">
              <a:solidFill>
                <a:srgbClr val="006600"/>
              </a:solidFill>
            </a:endParaRPr>
          </a:p>
        </p:txBody>
      </p:sp>
      <p:sp>
        <p:nvSpPr>
          <p:cNvPr id="3" name="Content Placeholder 2"/>
          <p:cNvSpPr>
            <a:spLocks noGrp="1"/>
          </p:cNvSpPr>
          <p:nvPr>
            <p:ph idx="1"/>
          </p:nvPr>
        </p:nvSpPr>
        <p:spPr/>
        <p:txBody>
          <a:bodyPr/>
          <a:lstStyle/>
          <a:p>
            <a:r>
              <a:rPr lang="fr-FR" sz="3000" dirty="0" smtClean="0"/>
              <a:t>Cela dépend :</a:t>
            </a:r>
          </a:p>
          <a:p>
            <a:pPr lvl="1"/>
            <a:r>
              <a:rPr lang="fr-FR" sz="3000" dirty="0" smtClean="0"/>
              <a:t>du niveau de risque de la source forestière</a:t>
            </a:r>
          </a:p>
          <a:p>
            <a:pPr lvl="1"/>
            <a:r>
              <a:rPr lang="fr-FR" sz="3000" dirty="0" smtClean="0"/>
              <a:t>de la complexité de la chaîne d’approvisionnement</a:t>
            </a:r>
          </a:p>
          <a:p>
            <a:pPr lvl="1"/>
            <a:r>
              <a:rPr lang="fr-FR" sz="3000" dirty="0" smtClean="0"/>
              <a:t>de la fiabilité des preuves</a:t>
            </a:r>
          </a:p>
          <a:p>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26</a:t>
            </a:fld>
            <a:endParaRPr lang="zh-TW" altLang="en-US"/>
          </a:p>
        </p:txBody>
      </p:sp>
    </p:spTree>
    <p:extLst>
      <p:ext uri="{BB962C8B-B14F-4D97-AF65-F5344CB8AC3E}">
        <p14:creationId xmlns:p14="http://schemas.microsoft.com/office/powerpoint/2010/main" val="4071157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539" y="1171332"/>
            <a:ext cx="11417366" cy="1143000"/>
          </a:xfrm>
        </p:spPr>
        <p:txBody>
          <a:bodyPr>
            <a:normAutofit/>
          </a:bodyPr>
          <a:lstStyle/>
          <a:p>
            <a:r>
              <a:rPr lang="fr-FR" dirty="0" smtClean="0">
                <a:solidFill>
                  <a:srgbClr val="006600"/>
                </a:solidFill>
              </a:rPr>
              <a:t>Fiabilité</a:t>
            </a:r>
            <a:endParaRPr lang="fr-FR" dirty="0">
              <a:solidFill>
                <a:srgbClr val="FF00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72339" y="2110372"/>
            <a:ext cx="3247322" cy="4602788"/>
          </a:xfrm>
          <a:prstGeom prst="rect">
            <a:avLst/>
          </a:prstGeom>
        </p:spPr>
      </p:pic>
      <p:sp>
        <p:nvSpPr>
          <p:cNvPr id="5" name="Slide Number Placeholder 4"/>
          <p:cNvSpPr>
            <a:spLocks noGrp="1"/>
          </p:cNvSpPr>
          <p:nvPr>
            <p:ph type="sldNum" sz="quarter" idx="12"/>
          </p:nvPr>
        </p:nvSpPr>
        <p:spPr/>
        <p:txBody>
          <a:bodyPr/>
          <a:lstStyle/>
          <a:p>
            <a:fld id="{A4CE05BE-1510-4BF9-B87A-E3BAF5EBDA19}" type="slidenum">
              <a:rPr lang="zh-TW" altLang="en-US" smtClean="0"/>
              <a:pPr/>
              <a:t>27</a:t>
            </a:fld>
            <a:endParaRPr lang="zh-TW" altLang="en-US"/>
          </a:p>
        </p:txBody>
      </p:sp>
    </p:spTree>
    <p:extLst>
      <p:ext uri="{BB962C8B-B14F-4D97-AF65-F5344CB8AC3E}">
        <p14:creationId xmlns:p14="http://schemas.microsoft.com/office/powerpoint/2010/main" val="2767791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28</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76107"/>
            <a:ext cx="8229600" cy="1143000"/>
          </a:xfrm>
        </p:spPr>
        <p:txBody>
          <a:bodyPr>
            <a:normAutofit/>
          </a:bodyPr>
          <a:lstStyle/>
          <a:p>
            <a:r>
              <a:rPr lang="fr-FR" dirty="0" smtClean="0">
                <a:solidFill>
                  <a:srgbClr val="006600"/>
                </a:solidFill>
              </a:rPr>
              <a:t>Chaîne d’approvisionnement du bois</a:t>
            </a:r>
            <a:endParaRPr lang="fr-FR" dirty="0">
              <a:solidFill>
                <a:srgbClr val="006600"/>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1768" y="3766188"/>
            <a:ext cx="10046723" cy="1246346"/>
          </a:xfrm>
          <a:prstGeom prst="rect">
            <a:avLst/>
          </a:prstGeom>
        </p:spPr>
      </p:pic>
      <p:sp>
        <p:nvSpPr>
          <p:cNvPr id="8" name="TextBox 7"/>
          <p:cNvSpPr txBox="1"/>
          <p:nvPr/>
        </p:nvSpPr>
        <p:spPr>
          <a:xfrm>
            <a:off x="2960087" y="5314231"/>
            <a:ext cx="7616927" cy="646331"/>
          </a:xfrm>
          <a:prstGeom prst="rect">
            <a:avLst/>
          </a:prstGeom>
          <a:noFill/>
        </p:spPr>
        <p:txBody>
          <a:bodyPr wrap="square" rtlCol="0">
            <a:spAutoFit/>
          </a:bodyPr>
          <a:lstStyle/>
          <a:p>
            <a:pPr algn="ctr"/>
            <a:r>
              <a:rPr lang="fr-FR" dirty="0" smtClean="0"/>
              <a:t>Les contrôles sont-ils en place pour s’assurer que le bois provient d’une forêt légale et qu’il n’a pas été mélangé avec ou remplacé par d’autre bois ?</a:t>
            </a:r>
            <a:endParaRPr lang="fr-FR" dirty="0"/>
          </a:p>
        </p:txBody>
      </p:sp>
      <p:sp>
        <p:nvSpPr>
          <p:cNvPr id="12" name="TextBox 11"/>
          <p:cNvSpPr txBox="1"/>
          <p:nvPr/>
        </p:nvSpPr>
        <p:spPr>
          <a:xfrm>
            <a:off x="717101" y="5323894"/>
            <a:ext cx="1985155" cy="646331"/>
          </a:xfrm>
          <a:prstGeom prst="rect">
            <a:avLst/>
          </a:prstGeom>
          <a:noFill/>
        </p:spPr>
        <p:txBody>
          <a:bodyPr wrap="square" rtlCol="0">
            <a:spAutoFit/>
          </a:bodyPr>
          <a:lstStyle/>
          <a:p>
            <a:pPr algn="ctr"/>
            <a:r>
              <a:rPr lang="fr-FR" dirty="0" smtClean="0"/>
              <a:t>La forêt est-elle gérée légalement ?</a:t>
            </a:r>
            <a:endParaRPr lang="fr-FR" dirty="0"/>
          </a:p>
        </p:txBody>
      </p:sp>
      <p:sp>
        <p:nvSpPr>
          <p:cNvPr id="13" name="Right Arrow 12"/>
          <p:cNvSpPr/>
          <p:nvPr/>
        </p:nvSpPr>
        <p:spPr>
          <a:xfrm rot="5400000">
            <a:off x="1441306" y="5013357"/>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ight Arrow 17"/>
          <p:cNvSpPr/>
          <p:nvPr/>
        </p:nvSpPr>
        <p:spPr>
          <a:xfrm rot="16200000">
            <a:off x="2983232" y="4985733"/>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9194852" y="4977912"/>
            <a:ext cx="292034" cy="309714"/>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2695195" y="3276786"/>
            <a:ext cx="6535638" cy="369332"/>
          </a:xfrm>
          <a:prstGeom prst="rect">
            <a:avLst/>
          </a:prstGeom>
          <a:noFill/>
        </p:spPr>
        <p:txBody>
          <a:bodyPr wrap="square" rtlCol="0">
            <a:spAutoFit/>
          </a:bodyPr>
          <a:lstStyle/>
          <a:p>
            <a:pPr algn="ctr"/>
            <a:r>
              <a:rPr lang="fr-FR" dirty="0" smtClean="0"/>
              <a:t>Contrôle de la chaîne d’approvisionnement</a:t>
            </a:r>
            <a:endParaRPr lang="fr-FR" dirty="0"/>
          </a:p>
        </p:txBody>
      </p:sp>
      <p:sp>
        <p:nvSpPr>
          <p:cNvPr id="21" name="TextBox 20"/>
          <p:cNvSpPr txBox="1"/>
          <p:nvPr/>
        </p:nvSpPr>
        <p:spPr>
          <a:xfrm>
            <a:off x="896246" y="3070038"/>
            <a:ext cx="1382154" cy="646331"/>
          </a:xfrm>
          <a:prstGeom prst="rect">
            <a:avLst/>
          </a:prstGeom>
          <a:noFill/>
        </p:spPr>
        <p:txBody>
          <a:bodyPr wrap="square" rtlCol="0">
            <a:spAutoFit/>
          </a:bodyPr>
          <a:lstStyle/>
          <a:p>
            <a:pPr algn="ctr"/>
            <a:r>
              <a:rPr lang="fr-FR" dirty="0" smtClean="0"/>
              <a:t>Gestion forestière</a:t>
            </a:r>
            <a:endParaRPr lang="fr-FR"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3</a:t>
            </a:fld>
            <a:endParaRPr lang="zh-TW" altLang="en-US"/>
          </a:p>
        </p:txBody>
      </p:sp>
      <p:sp>
        <p:nvSpPr>
          <p:cNvPr id="3" name="TextBox 2"/>
          <p:cNvSpPr txBox="1"/>
          <p:nvPr/>
        </p:nvSpPr>
        <p:spPr>
          <a:xfrm>
            <a:off x="9495726" y="4997205"/>
            <a:ext cx="2279563" cy="276999"/>
          </a:xfrm>
          <a:prstGeom prst="rect">
            <a:avLst/>
          </a:prstGeom>
          <a:noFill/>
        </p:spPr>
        <p:txBody>
          <a:bodyPr wrap="square" rtlCol="0">
            <a:spAutoFit/>
          </a:bodyPr>
          <a:lstStyle/>
          <a:p>
            <a:r>
              <a:rPr lang="en-GB" sz="1200" dirty="0" smtClean="0">
                <a:solidFill>
                  <a:schemeClr val="accent5">
                    <a:lumMod val="75000"/>
                  </a:schemeClr>
                </a:solidFill>
              </a:rPr>
              <a:t>©Proforest</a:t>
            </a:r>
            <a:endParaRPr lang="en-GB" sz="1200" dirty="0">
              <a:solidFill>
                <a:schemeClr val="accent5">
                  <a:lumMod val="75000"/>
                </a:schemeClr>
              </a:solidFill>
            </a:endParaRPr>
          </a:p>
        </p:txBody>
      </p:sp>
    </p:spTree>
    <p:extLst>
      <p:ext uri="{BB962C8B-B14F-4D97-AF65-F5344CB8AC3E}">
        <p14:creationId xmlns:p14="http://schemas.microsoft.com/office/powerpoint/2010/main" val="38051371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7458" y="1175656"/>
            <a:ext cx="8229600" cy="1143000"/>
          </a:xfrm>
        </p:spPr>
        <p:txBody>
          <a:bodyPr/>
          <a:lstStyle/>
          <a:p>
            <a:r>
              <a:rPr lang="fr-FR" dirty="0" smtClean="0">
                <a:solidFill>
                  <a:srgbClr val="006600"/>
                </a:solidFill>
              </a:rPr>
              <a:t>Gestion forestière</a:t>
            </a:r>
            <a:endParaRPr lang="fr-FR" dirty="0">
              <a:solidFill>
                <a:srgbClr val="006600"/>
              </a:solidFill>
            </a:endParaRPr>
          </a:p>
        </p:txBody>
      </p:sp>
      <p:sp>
        <p:nvSpPr>
          <p:cNvPr id="3" name="Content Placeholder 2"/>
          <p:cNvSpPr>
            <a:spLocks noGrp="1"/>
          </p:cNvSpPr>
          <p:nvPr>
            <p:ph idx="1"/>
          </p:nvPr>
        </p:nvSpPr>
        <p:spPr>
          <a:xfrm>
            <a:off x="393034" y="2225227"/>
            <a:ext cx="6799336" cy="4320473"/>
          </a:xfrm>
        </p:spPr>
        <p:txBody>
          <a:bodyPr>
            <a:normAutofit lnSpcReduction="10000"/>
          </a:bodyPr>
          <a:lstStyle/>
          <a:p>
            <a:r>
              <a:rPr lang="fr-FR" dirty="0" smtClean="0"/>
              <a:t>Identification de la forêt</a:t>
            </a:r>
          </a:p>
          <a:p>
            <a:pPr lvl="1"/>
            <a:r>
              <a:rPr lang="fr-FR" dirty="0" smtClean="0"/>
              <a:t>Où ?</a:t>
            </a:r>
          </a:p>
          <a:p>
            <a:pPr lvl="1"/>
            <a:r>
              <a:rPr lang="fr-FR" dirty="0" smtClean="0"/>
              <a:t>À qui appartient-elle ? Qui la gère ?</a:t>
            </a:r>
          </a:p>
          <a:p>
            <a:r>
              <a:rPr lang="fr-FR" dirty="0" smtClean="0"/>
              <a:t>Notion de source forestière</a:t>
            </a:r>
          </a:p>
          <a:p>
            <a:pPr lvl="1"/>
            <a:r>
              <a:rPr lang="fr-FR" dirty="0" smtClean="0"/>
              <a:t>Connue/ indésirable</a:t>
            </a:r>
          </a:p>
          <a:p>
            <a:pPr lvl="1"/>
            <a:r>
              <a:rPr lang="fr-FR" dirty="0" smtClean="0"/>
              <a:t>Connue</a:t>
            </a:r>
          </a:p>
          <a:p>
            <a:pPr lvl="1"/>
            <a:r>
              <a:rPr lang="fr-FR" dirty="0" smtClean="0"/>
              <a:t>Légalité</a:t>
            </a:r>
          </a:p>
          <a:p>
            <a:pPr lvl="1"/>
            <a:r>
              <a:rPr lang="fr-FR" dirty="0" smtClean="0"/>
              <a:t>En progrès</a:t>
            </a:r>
            <a:endParaRPr lang="fr-FR" dirty="0" smtClean="0">
              <a:solidFill>
                <a:srgbClr val="FF0000"/>
              </a:solidFill>
            </a:endParaRPr>
          </a:p>
          <a:p>
            <a:pPr lvl="1"/>
            <a:r>
              <a:rPr lang="fr-FR" dirty="0" smtClean="0"/>
              <a:t>Durable</a:t>
            </a:r>
          </a:p>
          <a:p>
            <a:r>
              <a:rPr lang="fr-FR" dirty="0" smtClean="0"/>
              <a:t>Nécessité de clairement identifier les exigences</a:t>
            </a:r>
          </a:p>
          <a:p>
            <a:endParaRPr lang="en-GB" dirty="0"/>
          </a:p>
        </p:txBody>
      </p:sp>
      <p:sp>
        <p:nvSpPr>
          <p:cNvPr id="7" name="Slide Number Placeholder 6"/>
          <p:cNvSpPr>
            <a:spLocks noGrp="1"/>
          </p:cNvSpPr>
          <p:nvPr>
            <p:ph type="sldNum" sz="quarter" idx="12"/>
          </p:nvPr>
        </p:nvSpPr>
        <p:spPr/>
        <p:txBody>
          <a:bodyPr/>
          <a:lstStyle/>
          <a:p>
            <a:fld id="{A4CE05BE-1510-4BF9-B87A-E3BAF5EBDA19}" type="slidenum">
              <a:rPr lang="zh-TW" altLang="en-US" smtClean="0"/>
              <a:pPr/>
              <a:t>4</a:t>
            </a:fld>
            <a:endParaRPr lang="zh-TW" altLang="en-US"/>
          </a:p>
        </p:txBody>
      </p:sp>
      <p:pic>
        <p:nvPicPr>
          <p:cNvPr id="13"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07624" y="2225227"/>
            <a:ext cx="4984376" cy="4320473"/>
          </a:xfrm>
          <a:prstGeom prst="rect">
            <a:avLst/>
          </a:prstGeom>
        </p:spPr>
      </p:pic>
    </p:spTree>
    <p:extLst>
      <p:ext uri="{BB962C8B-B14F-4D97-AF65-F5344CB8AC3E}">
        <p14:creationId xmlns:p14="http://schemas.microsoft.com/office/powerpoint/2010/main" val="200741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2" y="1197429"/>
            <a:ext cx="8229600" cy="1143000"/>
          </a:xfrm>
        </p:spPr>
        <p:txBody>
          <a:bodyPr/>
          <a:lstStyle/>
          <a:p>
            <a:r>
              <a:rPr lang="fr-FR" dirty="0" smtClean="0">
                <a:solidFill>
                  <a:srgbClr val="006600"/>
                </a:solidFill>
              </a:rPr>
              <a:t>Source inconnue et indésirable</a:t>
            </a:r>
            <a:endParaRPr lang="fr-FR" dirty="0">
              <a:solidFill>
                <a:srgbClr val="006600"/>
              </a:solidFill>
            </a:endParaRPr>
          </a:p>
        </p:txBody>
      </p:sp>
      <p:sp>
        <p:nvSpPr>
          <p:cNvPr id="3" name="Content Placeholder 2"/>
          <p:cNvSpPr>
            <a:spLocks noGrp="1"/>
          </p:cNvSpPr>
          <p:nvPr>
            <p:ph idx="1"/>
          </p:nvPr>
        </p:nvSpPr>
        <p:spPr>
          <a:xfrm>
            <a:off x="413658" y="2206625"/>
            <a:ext cx="5998028" cy="5472608"/>
          </a:xfrm>
        </p:spPr>
        <p:txBody>
          <a:bodyPr/>
          <a:lstStyle/>
          <a:p>
            <a:r>
              <a:rPr lang="fr-FR" sz="2600" dirty="0" smtClean="0"/>
              <a:t>Source inconnue</a:t>
            </a:r>
          </a:p>
          <a:p>
            <a:pPr lvl="1"/>
            <a:r>
              <a:rPr lang="fr-FR" sz="2600" dirty="0" smtClean="0"/>
              <a:t>Aucune traçabilité possible</a:t>
            </a:r>
          </a:p>
          <a:p>
            <a:r>
              <a:rPr lang="fr-FR" sz="2600" dirty="0" smtClean="0"/>
              <a:t>Source indésirable</a:t>
            </a:r>
          </a:p>
          <a:p>
            <a:pPr lvl="1"/>
            <a:r>
              <a:rPr lang="fr-FR" sz="2600" dirty="0" smtClean="0"/>
              <a:t>Traçabilité éventuellement possible/ connue</a:t>
            </a:r>
          </a:p>
          <a:p>
            <a:pPr lvl="1"/>
            <a:r>
              <a:rPr lang="fr-FR" sz="2600" dirty="0" smtClean="0"/>
              <a:t>La source forestière n’est pas conforme aux exigences, par ex. bois de la guerre, GM</a:t>
            </a:r>
            <a:endParaRPr lang="fr-FR" sz="2600" dirty="0" smtClean="0">
              <a:solidFill>
                <a:srgbClr val="FF0000"/>
              </a:solidFill>
            </a:endParaRPr>
          </a:p>
          <a:p>
            <a:endParaRPr lang="en-GB" dirty="0"/>
          </a:p>
        </p:txBody>
      </p:sp>
      <p:sp>
        <p:nvSpPr>
          <p:cNvPr id="5" name="Slide Number Placeholder 4"/>
          <p:cNvSpPr>
            <a:spLocks noGrp="1"/>
          </p:cNvSpPr>
          <p:nvPr>
            <p:ph type="sldNum" sz="quarter" idx="12"/>
          </p:nvPr>
        </p:nvSpPr>
        <p:spPr/>
        <p:txBody>
          <a:bodyPr/>
          <a:lstStyle/>
          <a:p>
            <a:fld id="{A4CE05BE-1510-4BF9-B87A-E3BAF5EBDA19}" type="slidenum">
              <a:rPr lang="zh-TW" altLang="en-US" smtClean="0"/>
              <a:pPr/>
              <a:t>5</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69741" y="2213887"/>
            <a:ext cx="5522259" cy="4136059"/>
          </a:xfrm>
          <a:prstGeom prst="rect">
            <a:avLst/>
          </a:prstGeom>
        </p:spPr>
      </p:pic>
    </p:spTree>
    <p:extLst>
      <p:ext uri="{BB962C8B-B14F-4D97-AF65-F5344CB8AC3E}">
        <p14:creationId xmlns:p14="http://schemas.microsoft.com/office/powerpoint/2010/main" val="3515439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7" y="1208314"/>
            <a:ext cx="8229600" cy="1143000"/>
          </a:xfrm>
        </p:spPr>
        <p:txBody>
          <a:bodyPr/>
          <a:lstStyle/>
          <a:p>
            <a:r>
              <a:rPr lang="fr-FR" dirty="0" smtClean="0">
                <a:solidFill>
                  <a:srgbClr val="006600"/>
                </a:solidFill>
              </a:rPr>
              <a:t>Source connue</a:t>
            </a:r>
            <a:endParaRPr lang="fr-FR" dirty="0">
              <a:solidFill>
                <a:srgbClr val="006600"/>
              </a:solidFill>
            </a:endParaRPr>
          </a:p>
        </p:txBody>
      </p:sp>
      <p:sp>
        <p:nvSpPr>
          <p:cNvPr id="3" name="Content Placeholder 2"/>
          <p:cNvSpPr>
            <a:spLocks noGrp="1"/>
          </p:cNvSpPr>
          <p:nvPr>
            <p:ph idx="1"/>
          </p:nvPr>
        </p:nvSpPr>
        <p:spPr>
          <a:xfrm>
            <a:off x="360377" y="2206625"/>
            <a:ext cx="5855366" cy="4525963"/>
          </a:xfrm>
        </p:spPr>
        <p:txBody>
          <a:bodyPr>
            <a:normAutofit/>
          </a:bodyPr>
          <a:lstStyle/>
          <a:p>
            <a:r>
              <a:rPr lang="fr-FR" sz="2400" dirty="0" smtClean="0"/>
              <a:t>Source connue</a:t>
            </a:r>
          </a:p>
          <a:p>
            <a:pPr lvl="1"/>
            <a:r>
              <a:rPr lang="fr-FR" dirty="0" smtClean="0"/>
              <a:t>Source forestière identifiable </a:t>
            </a:r>
          </a:p>
          <a:p>
            <a:pPr lvl="2"/>
            <a:r>
              <a:rPr lang="fr-FR" sz="2400" dirty="0" smtClean="0"/>
              <a:t>Risque faible : niveau municipal</a:t>
            </a:r>
          </a:p>
          <a:p>
            <a:pPr lvl="2"/>
            <a:r>
              <a:rPr lang="fr-FR" sz="2400" dirty="0" smtClean="0"/>
              <a:t>Risque élevé : Unité de gestion forestière (UGF)</a:t>
            </a:r>
          </a:p>
          <a:p>
            <a:pPr lvl="1"/>
            <a:r>
              <a:rPr lang="fr-FR" dirty="0" smtClean="0"/>
              <a:t>Description de l’intégralité de la chaîne d’approvisionnement</a:t>
            </a:r>
          </a:p>
          <a:p>
            <a:pPr lvl="1"/>
            <a:r>
              <a:rPr lang="fr-FR" dirty="0" smtClean="0"/>
              <a:t>Traçabilité possible jusqu’à la source forestière</a:t>
            </a:r>
          </a:p>
          <a:p>
            <a:pPr lvl="1"/>
            <a:r>
              <a:rPr lang="fr-FR" dirty="0" smtClean="0"/>
              <a:t>Aucune information sur la légalité de la forêt</a:t>
            </a:r>
            <a:endParaRPr lang="en-GB" dirty="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6</a:t>
            </a:fld>
            <a:endParaRPr lang="zh-TW" alt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696635" y="2206625"/>
            <a:ext cx="5495365" cy="4099185"/>
          </a:xfrm>
          <a:prstGeom prst="rect">
            <a:avLst/>
          </a:prstGeom>
        </p:spPr>
      </p:pic>
    </p:spTree>
    <p:extLst>
      <p:ext uri="{BB962C8B-B14F-4D97-AF65-F5344CB8AC3E}">
        <p14:creationId xmlns:p14="http://schemas.microsoft.com/office/powerpoint/2010/main" val="5016153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5" y="1164771"/>
            <a:ext cx="8229600" cy="1143000"/>
          </a:xfrm>
        </p:spPr>
        <p:txBody>
          <a:bodyPr/>
          <a:lstStyle/>
          <a:p>
            <a:r>
              <a:rPr lang="fr-FR" dirty="0" smtClean="0">
                <a:solidFill>
                  <a:srgbClr val="006600"/>
                </a:solidFill>
              </a:rPr>
              <a:t>Pourquoi la légalité ?</a:t>
            </a:r>
            <a:endParaRPr lang="fr-FR" dirty="0">
              <a:solidFill>
                <a:srgbClr val="006600"/>
              </a:solidFill>
            </a:endParaRPr>
          </a:p>
        </p:txBody>
      </p:sp>
      <p:sp>
        <p:nvSpPr>
          <p:cNvPr id="3" name="Content Placeholder 2"/>
          <p:cNvSpPr>
            <a:spLocks noGrp="1"/>
          </p:cNvSpPr>
          <p:nvPr>
            <p:ph idx="1"/>
          </p:nvPr>
        </p:nvSpPr>
        <p:spPr>
          <a:xfrm>
            <a:off x="370114" y="2149474"/>
            <a:ext cx="11394256" cy="4525963"/>
          </a:xfrm>
        </p:spPr>
        <p:txBody>
          <a:bodyPr>
            <a:normAutofit/>
          </a:bodyPr>
          <a:lstStyle/>
          <a:p>
            <a:r>
              <a:rPr lang="fr-FR" sz="2400" dirty="0" smtClean="0"/>
              <a:t>L’exploitation illégale du bois est la cause de dommages économiques, sociaux et environnementaux</a:t>
            </a:r>
            <a:endParaRPr lang="fr-FR" sz="2400" strike="sngStrike" dirty="0" smtClean="0"/>
          </a:p>
          <a:p>
            <a:r>
              <a:rPr lang="fr-FR" sz="2400" dirty="0" smtClean="0"/>
              <a:t>La légalité est la première composante essentielle de la gestion durable des forêts</a:t>
            </a:r>
          </a:p>
          <a:p>
            <a:r>
              <a:rPr lang="fr-FR" sz="2400" dirty="0" smtClean="0"/>
              <a:t>Différence entre les pratiques de gestion actuelles et la gestion durable des forêts</a:t>
            </a:r>
            <a:endParaRPr lang="en-GB" sz="2400" dirty="0"/>
          </a:p>
        </p:txBody>
      </p:sp>
      <p:sp>
        <p:nvSpPr>
          <p:cNvPr id="6" name="Slide Number Placeholder 5"/>
          <p:cNvSpPr>
            <a:spLocks noGrp="1"/>
          </p:cNvSpPr>
          <p:nvPr>
            <p:ph type="sldNum" sz="quarter" idx="12"/>
          </p:nvPr>
        </p:nvSpPr>
        <p:spPr/>
        <p:txBody>
          <a:bodyPr/>
          <a:lstStyle/>
          <a:p>
            <a:fld id="{A4CE05BE-1510-4BF9-B87A-E3BAF5EBDA19}" type="slidenum">
              <a:rPr lang="zh-TW" altLang="en-US" smtClean="0"/>
              <a:pPr/>
              <a:t>7</a:t>
            </a:fld>
            <a:endParaRPr lang="zh-TW" alt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0115" y="4400550"/>
            <a:ext cx="9334500" cy="2457450"/>
          </a:xfrm>
          <a:prstGeom prst="rect">
            <a:avLst/>
          </a:prstGeom>
        </p:spPr>
      </p:pic>
    </p:spTree>
    <p:extLst>
      <p:ext uri="{BB962C8B-B14F-4D97-AF65-F5344CB8AC3E}">
        <p14:creationId xmlns:p14="http://schemas.microsoft.com/office/powerpoint/2010/main" val="1908904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772" y="1175657"/>
            <a:ext cx="8229600" cy="1143000"/>
          </a:xfrm>
        </p:spPr>
        <p:txBody>
          <a:bodyPr/>
          <a:lstStyle/>
          <a:p>
            <a:r>
              <a:rPr lang="fr-FR" dirty="0" smtClean="0">
                <a:solidFill>
                  <a:srgbClr val="006600"/>
                </a:solidFill>
              </a:rPr>
              <a:t>Principes fondamentaux</a:t>
            </a:r>
            <a:endParaRPr lang="fr-FR" dirty="0">
              <a:solidFill>
                <a:srgbClr val="006600"/>
              </a:solidFill>
            </a:endParaRPr>
          </a:p>
        </p:txBody>
      </p:sp>
      <p:sp>
        <p:nvSpPr>
          <p:cNvPr id="3" name="Content Placeholder 2"/>
          <p:cNvSpPr>
            <a:spLocks noGrp="1"/>
          </p:cNvSpPr>
          <p:nvPr>
            <p:ph idx="1"/>
          </p:nvPr>
        </p:nvSpPr>
        <p:spPr>
          <a:xfrm>
            <a:off x="402772" y="2206625"/>
            <a:ext cx="8229600" cy="4525963"/>
          </a:xfrm>
        </p:spPr>
        <p:txBody>
          <a:bodyPr/>
          <a:lstStyle/>
          <a:p>
            <a:r>
              <a:rPr lang="fr-FR" dirty="0" smtClean="0"/>
              <a:t>Le processus d’accord de partenariat volontaire (APV) de l’UE donne des orientations sur la définition de la légalité.</a:t>
            </a:r>
          </a:p>
          <a:p>
            <a:pPr lvl="1">
              <a:buSzPct val="80000"/>
              <a:buFont typeface="Wingdings" panose="05000000000000000000" pitchFamily="2" charset="2"/>
              <a:buChar char="§"/>
            </a:pPr>
            <a:r>
              <a:rPr lang="fr-FR" dirty="0" smtClean="0"/>
              <a:t>Chaque pays a un droit souverain de définition de la légalité.</a:t>
            </a:r>
          </a:p>
          <a:p>
            <a:pPr lvl="1">
              <a:buSzPct val="80000"/>
              <a:buFont typeface="Wingdings" panose="05000000000000000000" pitchFamily="2" charset="2"/>
              <a:buChar char="§"/>
            </a:pPr>
            <a:r>
              <a:rPr lang="fr-FR" dirty="0" smtClean="0"/>
              <a:t>Le processus de définition de la légalité s’appuie sur l’engagement et le consensus des parties prenantes.</a:t>
            </a:r>
          </a:p>
          <a:p>
            <a:pPr lvl="1">
              <a:buSzPct val="80000"/>
              <a:buFont typeface="Wingdings" panose="05000000000000000000" pitchFamily="2" charset="2"/>
              <a:buChar char="§"/>
            </a:pPr>
            <a:r>
              <a:rPr lang="fr-FR" dirty="0" smtClean="0"/>
              <a:t>Nécessité de couvrir certains éléments clés.</a:t>
            </a:r>
            <a:endParaRPr lang="en-GB" dirty="0" smtClean="0"/>
          </a:p>
        </p:txBody>
      </p:sp>
      <p:sp>
        <p:nvSpPr>
          <p:cNvPr id="4" name="Slide Number Placeholder 3"/>
          <p:cNvSpPr>
            <a:spLocks noGrp="1"/>
          </p:cNvSpPr>
          <p:nvPr>
            <p:ph type="sldNum" sz="quarter" idx="12"/>
          </p:nvPr>
        </p:nvSpPr>
        <p:spPr/>
        <p:txBody>
          <a:bodyPr/>
          <a:lstStyle/>
          <a:p>
            <a:fld id="{A4CE05BE-1510-4BF9-B87A-E3BAF5EBDA19}" type="slidenum">
              <a:rPr lang="zh-TW" altLang="en-US" smtClean="0"/>
              <a:pPr/>
              <a:t>8</a:t>
            </a:fld>
            <a:endParaRPr lang="zh-TW" altLang="en-US"/>
          </a:p>
        </p:txBody>
      </p:sp>
    </p:spTree>
    <p:extLst>
      <p:ext uri="{BB962C8B-B14F-4D97-AF65-F5344CB8AC3E}">
        <p14:creationId xmlns:p14="http://schemas.microsoft.com/office/powerpoint/2010/main" val="1246382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334245" y="1191743"/>
            <a:ext cx="8229600" cy="1143000"/>
          </a:xfrm>
        </p:spPr>
        <p:txBody>
          <a:bodyPr/>
          <a:lstStyle/>
          <a:p>
            <a:pPr eaLnBrk="1" hangingPunct="1"/>
            <a:r>
              <a:rPr lang="fr-FR" dirty="0" smtClean="0">
                <a:solidFill>
                  <a:srgbClr val="006600"/>
                </a:solidFill>
              </a:rPr>
              <a:t>Légalité (1/2)</a:t>
            </a:r>
            <a:endParaRPr lang="fr-FR" dirty="0" smtClean="0">
              <a:solidFill>
                <a:srgbClr val="FF0000"/>
              </a:solidFill>
            </a:endParaRPr>
          </a:p>
        </p:txBody>
      </p:sp>
      <p:sp>
        <p:nvSpPr>
          <p:cNvPr id="10244" name="Rectangle 3"/>
          <p:cNvSpPr>
            <a:spLocks noGrp="1" noChangeArrowheads="1"/>
          </p:cNvSpPr>
          <p:nvPr>
            <p:ph idx="1"/>
          </p:nvPr>
        </p:nvSpPr>
        <p:spPr>
          <a:xfrm>
            <a:off x="334245" y="2133263"/>
            <a:ext cx="6360469" cy="3761553"/>
          </a:xfrm>
        </p:spPr>
        <p:txBody>
          <a:bodyPr>
            <a:noAutofit/>
          </a:bodyPr>
          <a:lstStyle/>
          <a:p>
            <a:r>
              <a:rPr lang="fr-FR" dirty="0" smtClean="0"/>
              <a:t>Gérer légalement les forêts, c’est se conformer à toutes les lois pertinentes.</a:t>
            </a:r>
          </a:p>
          <a:p>
            <a:r>
              <a:rPr lang="fr-FR" dirty="0" smtClean="0"/>
              <a:t>Les exigences légales varient d’un pays à l’autre.</a:t>
            </a:r>
          </a:p>
          <a:p>
            <a:r>
              <a:rPr lang="fr-FR" dirty="0" smtClean="0"/>
              <a:t>La gestion légale peut être similaire à ou différente de la gestion durable des forêts.</a:t>
            </a:r>
            <a:endParaRPr lang="fr-FR" dirty="0"/>
          </a:p>
        </p:txBody>
      </p:sp>
      <p:grpSp>
        <p:nvGrpSpPr>
          <p:cNvPr id="3" name="Group 2"/>
          <p:cNvGrpSpPr/>
          <p:nvPr/>
        </p:nvGrpSpPr>
        <p:grpSpPr>
          <a:xfrm>
            <a:off x="6781800" y="2353215"/>
            <a:ext cx="4876800" cy="3474291"/>
            <a:chOff x="8052942" y="2934040"/>
            <a:chExt cx="3267074" cy="2327503"/>
          </a:xfrm>
        </p:grpSpPr>
        <p:sp>
          <p:nvSpPr>
            <p:cNvPr id="10245" name="Text Box 5"/>
            <p:cNvSpPr txBox="1">
              <a:spLocks noChangeArrowheads="1"/>
            </p:cNvSpPr>
            <p:nvPr/>
          </p:nvSpPr>
          <p:spPr bwMode="auto">
            <a:xfrm>
              <a:off x="8052942" y="2934040"/>
              <a:ext cx="391110" cy="247424"/>
            </a:xfrm>
            <a:prstGeom prst="rect">
              <a:avLst/>
            </a:prstGeom>
            <a:noFill/>
            <a:ln w="9525">
              <a:noFill/>
              <a:miter lim="800000"/>
              <a:headEnd/>
              <a:tailEnd/>
            </a:ln>
          </p:spPr>
          <p:txBody>
            <a:bodyPr wrap="none">
              <a:spAutoFit/>
            </a:bodyPr>
            <a:lstStyle/>
            <a:p>
              <a:r>
                <a:rPr lang="en-US" b="1" dirty="0" smtClean="0">
                  <a:solidFill>
                    <a:schemeClr val="tx1">
                      <a:lumMod val="50000"/>
                    </a:schemeClr>
                  </a:solidFill>
                </a:rPr>
                <a:t>GDF</a:t>
              </a:r>
              <a:endParaRPr lang="en-US" b="1" dirty="0">
                <a:solidFill>
                  <a:schemeClr val="tx1">
                    <a:lumMod val="50000"/>
                  </a:schemeClr>
                </a:solidFill>
              </a:endParaRPr>
            </a:p>
          </p:txBody>
        </p:sp>
        <p:sp>
          <p:nvSpPr>
            <p:cNvPr id="10246" name="Line 7"/>
            <p:cNvSpPr>
              <a:spLocks noChangeShapeType="1"/>
            </p:cNvSpPr>
            <p:nvPr/>
          </p:nvSpPr>
          <p:spPr bwMode="auto">
            <a:xfrm>
              <a:off x="9105452" y="3097154"/>
              <a:ext cx="2052638" cy="0"/>
            </a:xfrm>
            <a:prstGeom prst="line">
              <a:avLst/>
            </a:prstGeom>
            <a:noFill/>
            <a:ln w="76200">
              <a:solidFill>
                <a:schemeClr val="tx1">
                  <a:lumMod val="50000"/>
                </a:schemeClr>
              </a:solidFill>
              <a:round/>
              <a:headEnd/>
              <a:tailEnd/>
            </a:ln>
          </p:spPr>
          <p:txBody>
            <a:bodyPr/>
            <a:lstStyle/>
            <a:p>
              <a:endParaRPr lang="en-GB" sz="1350"/>
            </a:p>
          </p:txBody>
        </p:sp>
        <p:sp>
          <p:nvSpPr>
            <p:cNvPr id="10247" name="Text Box 8"/>
            <p:cNvSpPr txBox="1">
              <a:spLocks noChangeArrowheads="1"/>
            </p:cNvSpPr>
            <p:nvPr/>
          </p:nvSpPr>
          <p:spPr bwMode="auto">
            <a:xfrm>
              <a:off x="9051875" y="5074785"/>
              <a:ext cx="716756" cy="185568"/>
            </a:xfrm>
            <a:prstGeom prst="rect">
              <a:avLst/>
            </a:prstGeom>
            <a:noFill/>
            <a:ln w="9525">
              <a:noFill/>
              <a:miter lim="800000"/>
              <a:headEnd/>
              <a:tailEnd/>
            </a:ln>
          </p:spPr>
          <p:txBody>
            <a:bodyPr>
              <a:spAutoFit/>
            </a:bodyPr>
            <a:lstStyle/>
            <a:p>
              <a:pPr algn="ctr"/>
              <a:r>
                <a:rPr lang="en-US" sz="1200" dirty="0" smtClean="0"/>
                <a:t>Pays A</a:t>
              </a:r>
              <a:endParaRPr lang="en-US" sz="1200" dirty="0"/>
            </a:p>
          </p:txBody>
        </p:sp>
        <p:sp>
          <p:nvSpPr>
            <p:cNvPr id="10248" name="Text Box 9"/>
            <p:cNvSpPr txBox="1">
              <a:spLocks noChangeArrowheads="1"/>
            </p:cNvSpPr>
            <p:nvPr/>
          </p:nvSpPr>
          <p:spPr bwMode="auto">
            <a:xfrm>
              <a:off x="9861500" y="5075975"/>
              <a:ext cx="716756" cy="185568"/>
            </a:xfrm>
            <a:prstGeom prst="rect">
              <a:avLst/>
            </a:prstGeom>
            <a:noFill/>
            <a:ln w="9525">
              <a:noFill/>
              <a:miter lim="800000"/>
              <a:headEnd/>
              <a:tailEnd/>
            </a:ln>
          </p:spPr>
          <p:txBody>
            <a:bodyPr>
              <a:spAutoFit/>
            </a:bodyPr>
            <a:lstStyle/>
            <a:p>
              <a:pPr algn="ctr"/>
              <a:r>
                <a:rPr lang="en-US" sz="1200" dirty="0" smtClean="0"/>
                <a:t>Pays B</a:t>
              </a:r>
              <a:endParaRPr lang="en-US" sz="1200" dirty="0"/>
            </a:p>
          </p:txBody>
        </p:sp>
        <p:sp>
          <p:nvSpPr>
            <p:cNvPr id="10249" name="Text Box 10"/>
            <p:cNvSpPr txBox="1">
              <a:spLocks noChangeArrowheads="1"/>
            </p:cNvSpPr>
            <p:nvPr/>
          </p:nvSpPr>
          <p:spPr bwMode="auto">
            <a:xfrm>
              <a:off x="10603260" y="5075975"/>
              <a:ext cx="716756" cy="185568"/>
            </a:xfrm>
            <a:prstGeom prst="rect">
              <a:avLst/>
            </a:prstGeom>
            <a:noFill/>
            <a:ln w="9525">
              <a:noFill/>
              <a:miter lim="800000"/>
              <a:headEnd/>
              <a:tailEnd/>
            </a:ln>
          </p:spPr>
          <p:txBody>
            <a:bodyPr>
              <a:spAutoFit/>
            </a:bodyPr>
            <a:lstStyle/>
            <a:p>
              <a:pPr algn="ctr"/>
              <a:r>
                <a:rPr lang="en-US" sz="1200" dirty="0" smtClean="0"/>
                <a:t>Pays C</a:t>
              </a:r>
              <a:endParaRPr lang="en-US" sz="1200" dirty="0"/>
            </a:p>
          </p:txBody>
        </p:sp>
        <p:sp>
          <p:nvSpPr>
            <p:cNvPr id="10250" name="Line 11"/>
            <p:cNvSpPr>
              <a:spLocks noChangeShapeType="1"/>
            </p:cNvSpPr>
            <p:nvPr/>
          </p:nvSpPr>
          <p:spPr bwMode="auto">
            <a:xfrm>
              <a:off x="9105454" y="3529352"/>
              <a:ext cx="540544" cy="0"/>
            </a:xfrm>
            <a:prstGeom prst="line">
              <a:avLst/>
            </a:prstGeom>
            <a:noFill/>
            <a:ln w="76200">
              <a:solidFill>
                <a:srgbClr val="FF0000"/>
              </a:solidFill>
              <a:round/>
              <a:headEnd/>
              <a:tailEnd/>
            </a:ln>
          </p:spPr>
          <p:txBody>
            <a:bodyPr/>
            <a:lstStyle/>
            <a:p>
              <a:endParaRPr lang="en-GB" sz="1350"/>
            </a:p>
          </p:txBody>
        </p:sp>
        <p:sp>
          <p:nvSpPr>
            <p:cNvPr id="10251" name="Line 12"/>
            <p:cNvSpPr>
              <a:spLocks noChangeShapeType="1"/>
            </p:cNvSpPr>
            <p:nvPr/>
          </p:nvSpPr>
          <p:spPr bwMode="auto">
            <a:xfrm>
              <a:off x="9861500" y="3204311"/>
              <a:ext cx="540544" cy="0"/>
            </a:xfrm>
            <a:prstGeom prst="line">
              <a:avLst/>
            </a:prstGeom>
            <a:noFill/>
            <a:ln w="76200">
              <a:solidFill>
                <a:srgbClr val="FF0000"/>
              </a:solidFill>
              <a:round/>
              <a:headEnd/>
              <a:tailEnd/>
            </a:ln>
          </p:spPr>
          <p:txBody>
            <a:bodyPr/>
            <a:lstStyle/>
            <a:p>
              <a:endParaRPr lang="en-GB" sz="1350"/>
            </a:p>
          </p:txBody>
        </p:sp>
        <p:sp>
          <p:nvSpPr>
            <p:cNvPr id="10252" name="Line 13"/>
            <p:cNvSpPr>
              <a:spLocks noChangeShapeType="1"/>
            </p:cNvSpPr>
            <p:nvPr/>
          </p:nvSpPr>
          <p:spPr bwMode="auto">
            <a:xfrm>
              <a:off x="10671125" y="4338977"/>
              <a:ext cx="540544" cy="0"/>
            </a:xfrm>
            <a:prstGeom prst="line">
              <a:avLst/>
            </a:prstGeom>
            <a:noFill/>
            <a:ln w="76200">
              <a:solidFill>
                <a:srgbClr val="FF0000"/>
              </a:solidFill>
              <a:round/>
              <a:headEnd/>
              <a:tailEnd/>
            </a:ln>
          </p:spPr>
          <p:txBody>
            <a:bodyPr/>
            <a:lstStyle/>
            <a:p>
              <a:endParaRPr lang="en-GB" sz="1350"/>
            </a:p>
          </p:txBody>
        </p:sp>
        <p:sp>
          <p:nvSpPr>
            <p:cNvPr id="10253" name="Text Box 14"/>
            <p:cNvSpPr txBox="1">
              <a:spLocks noChangeArrowheads="1"/>
            </p:cNvSpPr>
            <p:nvPr/>
          </p:nvSpPr>
          <p:spPr bwMode="auto">
            <a:xfrm>
              <a:off x="8079136" y="3780574"/>
              <a:ext cx="528052" cy="247424"/>
            </a:xfrm>
            <a:prstGeom prst="rect">
              <a:avLst/>
            </a:prstGeom>
            <a:noFill/>
            <a:ln w="9525">
              <a:noFill/>
              <a:miter lim="800000"/>
              <a:headEnd/>
              <a:tailEnd/>
            </a:ln>
          </p:spPr>
          <p:txBody>
            <a:bodyPr wrap="none">
              <a:spAutoFit/>
            </a:bodyPr>
            <a:lstStyle/>
            <a:p>
              <a:r>
                <a:rPr lang="fr-FR" b="1" dirty="0" smtClean="0">
                  <a:solidFill>
                    <a:srgbClr val="FF0000"/>
                  </a:solidFill>
                </a:rPr>
                <a:t>Légale</a:t>
              </a:r>
              <a:endParaRPr lang="fr-FR" b="1" dirty="0">
                <a:solidFill>
                  <a:srgbClr val="FF0000"/>
                </a:solidFill>
              </a:endParaRPr>
            </a:p>
          </p:txBody>
        </p:sp>
        <p:sp>
          <p:nvSpPr>
            <p:cNvPr id="10254" name="Line 16"/>
            <p:cNvSpPr>
              <a:spLocks noChangeShapeType="1"/>
            </p:cNvSpPr>
            <p:nvPr/>
          </p:nvSpPr>
          <p:spPr bwMode="auto">
            <a:xfrm>
              <a:off x="8889949" y="2935229"/>
              <a:ext cx="0" cy="2106216"/>
            </a:xfrm>
            <a:prstGeom prst="line">
              <a:avLst/>
            </a:prstGeom>
            <a:noFill/>
            <a:ln w="9525">
              <a:solidFill>
                <a:schemeClr val="tx1"/>
              </a:solidFill>
              <a:round/>
              <a:headEnd/>
              <a:tailEnd/>
            </a:ln>
          </p:spPr>
          <p:txBody>
            <a:bodyPr/>
            <a:lstStyle/>
            <a:p>
              <a:endParaRPr lang="en-GB" sz="1350"/>
            </a:p>
          </p:txBody>
        </p:sp>
        <p:sp>
          <p:nvSpPr>
            <p:cNvPr id="10255" name="Line 17"/>
            <p:cNvSpPr>
              <a:spLocks noChangeShapeType="1"/>
            </p:cNvSpPr>
            <p:nvPr/>
          </p:nvSpPr>
          <p:spPr bwMode="auto">
            <a:xfrm>
              <a:off x="8889949" y="5028651"/>
              <a:ext cx="2376488" cy="0"/>
            </a:xfrm>
            <a:prstGeom prst="line">
              <a:avLst/>
            </a:prstGeom>
            <a:noFill/>
            <a:ln w="9525">
              <a:solidFill>
                <a:schemeClr val="tx1"/>
              </a:solidFill>
              <a:round/>
              <a:headEnd/>
              <a:tailEnd/>
            </a:ln>
          </p:spPr>
          <p:txBody>
            <a:bodyPr/>
            <a:lstStyle/>
            <a:p>
              <a:endParaRPr lang="en-GB" sz="1350"/>
            </a:p>
          </p:txBody>
        </p:sp>
      </p:grpSp>
      <p:sp>
        <p:nvSpPr>
          <p:cNvPr id="2" name="Slide Number Placeholder 1"/>
          <p:cNvSpPr>
            <a:spLocks noGrp="1"/>
          </p:cNvSpPr>
          <p:nvPr>
            <p:ph type="sldNum" sz="quarter" idx="12"/>
          </p:nvPr>
        </p:nvSpPr>
        <p:spPr/>
        <p:txBody>
          <a:bodyPr/>
          <a:lstStyle/>
          <a:p>
            <a:fld id="{A4CE05BE-1510-4BF9-B87A-E3BAF5EBDA19}" type="slidenum">
              <a:rPr lang="zh-TW" altLang="en-US" smtClean="0"/>
              <a:pPr/>
              <a:t>9</a:t>
            </a:fld>
            <a:endParaRPr lang="zh-TW" altLang="en-US"/>
          </a:p>
        </p:txBody>
      </p:sp>
    </p:spTree>
    <p:extLst>
      <p:ext uri="{BB962C8B-B14F-4D97-AF65-F5344CB8AC3E}">
        <p14:creationId xmlns:p14="http://schemas.microsoft.com/office/powerpoint/2010/main" val="238666298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08672C-41C3-4136-A632-29BEBE816B8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1C0B6B9-8D27-4599-A5C9-743F9825D9FD}">
  <ds:schemaRefs>
    <ds:schemaRef ds:uri="http://schemas.microsoft.com/office/2006/metadata/properties"/>
    <ds:schemaRef ds:uri="http://schemas.openxmlformats.org/package/2006/metadata/core-properties"/>
    <ds:schemaRef ds:uri="http://schemas.microsoft.com/office/2006/documentManagement/types"/>
    <ds:schemaRef ds:uri="http://purl.org/dc/elements/1.1/"/>
    <ds:schemaRef ds:uri="http://purl.org/dc/terms/"/>
    <ds:schemaRef ds:uri="http://www.w3.org/XML/1998/namespace"/>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1032</Words>
  <Application>Microsoft Office PowerPoint</Application>
  <PresentationFormat>Benutzerdefiniert</PresentationFormat>
  <Paragraphs>211</Paragraphs>
  <Slides>28</Slides>
  <Notes>23</Notes>
  <HiddenSlides>0</HiddenSlides>
  <MMClips>0</MMClips>
  <ScaleCrop>false</ScaleCrop>
  <HeadingPairs>
    <vt:vector size="4" baseType="variant">
      <vt:variant>
        <vt:lpstr>Design</vt:lpstr>
      </vt:variant>
      <vt:variant>
        <vt:i4>2</vt:i4>
      </vt:variant>
      <vt:variant>
        <vt:lpstr>Folientitel</vt:lpstr>
      </vt:variant>
      <vt:variant>
        <vt:i4>28</vt:i4>
      </vt:variant>
    </vt:vector>
  </HeadingPairs>
  <TitlesOfParts>
    <vt:vector size="30" baseType="lpstr">
      <vt:lpstr>Office Theme</vt:lpstr>
      <vt:lpstr>1_Office Theme</vt:lpstr>
      <vt:lpstr>Important : mentions légales – VEUILLEZ LIRE CE QUI SUIT</vt:lpstr>
      <vt:lpstr>Règlement Bois de l’UE – Formation des formateurs</vt:lpstr>
      <vt:lpstr>Chaîne d’approvisionnement du bois</vt:lpstr>
      <vt:lpstr>Gestion forestière</vt:lpstr>
      <vt:lpstr>Source inconnue et indésirable</vt:lpstr>
      <vt:lpstr>Source connue</vt:lpstr>
      <vt:lpstr>Pourquoi la légalité ?</vt:lpstr>
      <vt:lpstr>Principes fondamentaux</vt:lpstr>
      <vt:lpstr>Légalité (1/2)</vt:lpstr>
      <vt:lpstr>Légalité (2/2)</vt:lpstr>
      <vt:lpstr>Source en progrès</vt:lpstr>
      <vt:lpstr>Sources durables</vt:lpstr>
      <vt:lpstr>Définitions des sources durables</vt:lpstr>
      <vt:lpstr>Traçabilité le long de la chaîne d’approvisionnement (1/3)</vt:lpstr>
      <vt:lpstr>Traçabilité le long de la chaîne d’approvisionnement (2/3)</vt:lpstr>
      <vt:lpstr>Traçabilité le long de la chaîne d’approvisionnement (3/3)</vt:lpstr>
      <vt:lpstr>Traçabilité de long de la chaîne</vt:lpstr>
      <vt:lpstr>De la forêt à l’utilisateur : traçabilité entre organisations (1/4)</vt:lpstr>
      <vt:lpstr>De la forêt à l’utilisateur : traçabilité entre organisations (2/4)</vt:lpstr>
      <vt:lpstr> </vt:lpstr>
      <vt:lpstr>De la forêt à l’utilisateur : traçabilité entre organisations (4/4)</vt:lpstr>
      <vt:lpstr>Vérification des preuves</vt:lpstr>
      <vt:lpstr>Vérification de première partie</vt:lpstr>
      <vt:lpstr>Vérification de seconde partie</vt:lpstr>
      <vt:lpstr>Vérification tierce partie</vt:lpstr>
      <vt:lpstr>Quelle approche est appropriée ?</vt:lpstr>
      <vt:lpstr>Fiabilité</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98</cp:revision>
  <dcterms:created xsi:type="dcterms:W3CDTF">2013-11-14T15:38:49Z</dcterms:created>
  <dcterms:modified xsi:type="dcterms:W3CDTF">2014-12-01T16:56:20Z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